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68" r:id="rId3"/>
    <p:sldMasterId id="2147483780" r:id="rId4"/>
    <p:sldMasterId id="2147483792" r:id="rId5"/>
    <p:sldMasterId id="2147483804" r:id="rId6"/>
    <p:sldMasterId id="2147483816" r:id="rId7"/>
    <p:sldMasterId id="2147483828" r:id="rId8"/>
    <p:sldMasterId id="2147483840" r:id="rId9"/>
  </p:sldMasterIdLst>
  <p:notesMasterIdLst>
    <p:notesMasterId r:id="rId43"/>
  </p:notesMasterIdLst>
  <p:sldIdLst>
    <p:sldId id="340" r:id="rId10"/>
    <p:sldId id="344" r:id="rId11"/>
    <p:sldId id="345" r:id="rId12"/>
    <p:sldId id="451" r:id="rId13"/>
    <p:sldId id="341" r:id="rId14"/>
    <p:sldId id="444" r:id="rId15"/>
    <p:sldId id="342" r:id="rId16"/>
    <p:sldId id="343" r:id="rId17"/>
    <p:sldId id="348" r:id="rId18"/>
    <p:sldId id="349" r:id="rId19"/>
    <p:sldId id="445" r:id="rId20"/>
    <p:sldId id="446" r:id="rId21"/>
    <p:sldId id="447" r:id="rId22"/>
    <p:sldId id="448" r:id="rId23"/>
    <p:sldId id="436" r:id="rId24"/>
    <p:sldId id="354" r:id="rId25"/>
    <p:sldId id="365" r:id="rId26"/>
    <p:sldId id="346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50" r:id="rId41"/>
    <p:sldId id="435" r:id="rId42"/>
  </p:sldIdLst>
  <p:sldSz cx="6858000" cy="9906000" type="A4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DE02F"/>
    <a:srgbClr val="3D60AD"/>
    <a:srgbClr val="132D4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0" autoAdjust="0"/>
    <p:restoredTop sz="95405" autoAdjust="0"/>
  </p:normalViewPr>
  <p:slideViewPr>
    <p:cSldViewPr>
      <p:cViewPr varScale="1">
        <p:scale>
          <a:sx n="63" d="100"/>
          <a:sy n="63" d="100"/>
        </p:scale>
        <p:origin x="480" y="67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theme" Target="theme/theme1.xml"/><Relationship Id="rId20" Type="http://schemas.openxmlformats.org/officeDocument/2006/relationships/slide" Target="slides/slide11.xml"/><Relationship Id="rId41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2000" b="1">
                <a:solidFill>
                  <a:sysClr val="windowText" lastClr="000000"/>
                </a:solidFill>
              </a:rPr>
              <a:t>dosažené obraty v mil.</a:t>
            </a:r>
            <a:r>
              <a:rPr lang="cs-CZ" sz="2000" b="1" baseline="0">
                <a:solidFill>
                  <a:sysClr val="windowText" lastClr="000000"/>
                </a:solidFill>
              </a:rPr>
              <a:t> Kč</a:t>
            </a:r>
            <a:endParaRPr lang="cs-CZ" sz="20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19030720693020334"/>
          <c:y val="0.132580542816763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List1!$C$5</c:f>
              <c:strCache>
                <c:ptCount val="1"/>
                <c:pt idx="0">
                  <c:v>dosažený obrat</c:v>
                </c:pt>
              </c:strCache>
            </c:strRef>
          </c:tx>
          <c:spPr>
            <a:solidFill>
              <a:srgbClr val="FFCC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List1!$B$9:$B$16</c:f>
              <c:strCach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*2017</c:v>
                </c:pt>
              </c:strCache>
            </c:strRef>
          </c:cat>
          <c:val>
            <c:numRef>
              <c:f>List1!$C$9:$C$16</c:f>
              <c:numCache>
                <c:formatCode>General</c:formatCode>
                <c:ptCount val="8"/>
                <c:pt idx="0">
                  <c:v>293</c:v>
                </c:pt>
                <c:pt idx="1">
                  <c:v>372</c:v>
                </c:pt>
                <c:pt idx="2">
                  <c:v>174</c:v>
                </c:pt>
                <c:pt idx="3">
                  <c:v>190</c:v>
                </c:pt>
                <c:pt idx="4">
                  <c:v>231</c:v>
                </c:pt>
                <c:pt idx="5">
                  <c:v>210</c:v>
                </c:pt>
                <c:pt idx="6">
                  <c:v>315</c:v>
                </c:pt>
                <c:pt idx="7">
                  <c:v>360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0556096"/>
        <c:axId val="300560016"/>
        <c:axId val="332134752"/>
      </c:bar3DChart>
      <c:catAx>
        <c:axId val="300556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00560016"/>
        <c:crosses val="autoZero"/>
        <c:auto val="1"/>
        <c:lblAlgn val="ctr"/>
        <c:lblOffset val="100"/>
        <c:noMultiLvlLbl val="0"/>
      </c:catAx>
      <c:valAx>
        <c:axId val="300560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00556096"/>
        <c:crosses val="autoZero"/>
        <c:crossBetween val="between"/>
      </c:valAx>
      <c:serAx>
        <c:axId val="332134752"/>
        <c:scaling>
          <c:orientation val="minMax"/>
        </c:scaling>
        <c:delete val="1"/>
        <c:axPos val="b"/>
        <c:majorTickMark val="out"/>
        <c:minorTickMark val="none"/>
        <c:tickLblPos val="nextTo"/>
        <c:crossAx val="300560016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2000" b="1">
                <a:solidFill>
                  <a:sysClr val="windowText" lastClr="000000"/>
                </a:solidFill>
              </a:rPr>
              <a:t>počet realizovaných zakázek</a:t>
            </a:r>
          </a:p>
        </c:rich>
      </c:tx>
      <c:layout>
        <c:manualLayout>
          <c:xMode val="edge"/>
          <c:yMode val="edge"/>
          <c:x val="0.1818182425838536"/>
          <c:y val="0.14479055502677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List1!$C$5</c:f>
              <c:strCache>
                <c:ptCount val="1"/>
                <c:pt idx="0">
                  <c:v>dosažený obrat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List1!$B$9:$B$16</c:f>
              <c:strCach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*2017</c:v>
                </c:pt>
              </c:strCache>
            </c:strRef>
          </c:cat>
          <c:val>
            <c:numRef>
              <c:f>List1!$C$9:$C$16</c:f>
              <c:numCache>
                <c:formatCode>General</c:formatCode>
                <c:ptCount val="8"/>
                <c:pt idx="0">
                  <c:v>44</c:v>
                </c:pt>
                <c:pt idx="1">
                  <c:v>92</c:v>
                </c:pt>
                <c:pt idx="2">
                  <c:v>85</c:v>
                </c:pt>
                <c:pt idx="3">
                  <c:v>64</c:v>
                </c:pt>
                <c:pt idx="4">
                  <c:v>61</c:v>
                </c:pt>
                <c:pt idx="5">
                  <c:v>37</c:v>
                </c:pt>
                <c:pt idx="6">
                  <c:v>26</c:v>
                </c:pt>
                <c:pt idx="7">
                  <c:v>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0554976"/>
        <c:axId val="300556656"/>
        <c:axId val="332137248"/>
      </c:bar3DChart>
      <c:catAx>
        <c:axId val="300554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00556656"/>
        <c:crosses val="autoZero"/>
        <c:auto val="1"/>
        <c:lblAlgn val="ctr"/>
        <c:lblOffset val="100"/>
        <c:noMultiLvlLbl val="0"/>
      </c:catAx>
      <c:valAx>
        <c:axId val="3005566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00554976"/>
        <c:crosses val="autoZero"/>
        <c:crossBetween val="between"/>
      </c:valAx>
      <c:serAx>
        <c:axId val="332137248"/>
        <c:scaling>
          <c:orientation val="minMax"/>
        </c:scaling>
        <c:delete val="1"/>
        <c:axPos val="b"/>
        <c:majorTickMark val="out"/>
        <c:minorTickMark val="none"/>
        <c:tickLblPos val="nextTo"/>
        <c:crossAx val="300556656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16C3B-6E71-444E-8C6A-FE7A24EAE046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E9435-93E5-45F8-95EF-2A1338BE0D4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281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6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3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9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6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2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9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15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2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809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904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3907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43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008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17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848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8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20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639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9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48245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99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05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8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678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283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7456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9055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29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47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38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2769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1pPr>
            <a:lvl2pPr marL="316520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2pPr>
            <a:lvl3pPr marL="633039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3pPr>
            <a:lvl4pPr marL="949559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4pPr>
            <a:lvl5pPr marL="1266078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5pPr>
            <a:lvl6pPr marL="1582598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6pPr>
            <a:lvl7pPr marL="1899117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7pPr>
            <a:lvl8pPr marL="2215637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8pPr>
            <a:lvl9pPr marL="2532156" indent="0">
              <a:buNone/>
              <a:defRPr sz="9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93093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464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336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8144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3742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145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971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6678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8489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290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59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1938"/>
            </a:lvl1pPr>
            <a:lvl2pPr>
              <a:defRPr sz="1662"/>
            </a:lvl2pPr>
            <a:lvl3pPr>
              <a:defRPr sz="1385"/>
            </a:lvl3pPr>
            <a:lvl4pPr>
              <a:defRPr sz="1246"/>
            </a:lvl4pPr>
            <a:lvl5pPr>
              <a:defRPr sz="1246"/>
            </a:lvl5pPr>
            <a:lvl6pPr>
              <a:defRPr sz="1246"/>
            </a:lvl6pPr>
            <a:lvl7pPr>
              <a:defRPr sz="1246"/>
            </a:lvl7pPr>
            <a:lvl8pPr>
              <a:defRPr sz="1246"/>
            </a:lvl8pPr>
            <a:lvl9pPr>
              <a:defRPr sz="1246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1938"/>
            </a:lvl1pPr>
            <a:lvl2pPr>
              <a:defRPr sz="1662"/>
            </a:lvl2pPr>
            <a:lvl3pPr>
              <a:defRPr sz="1385"/>
            </a:lvl3pPr>
            <a:lvl4pPr>
              <a:defRPr sz="1246"/>
            </a:lvl4pPr>
            <a:lvl5pPr>
              <a:defRPr sz="1246"/>
            </a:lvl5pPr>
            <a:lvl6pPr>
              <a:defRPr sz="1246"/>
            </a:lvl6pPr>
            <a:lvl7pPr>
              <a:defRPr sz="1246"/>
            </a:lvl7pPr>
            <a:lvl8pPr>
              <a:defRPr sz="1246"/>
            </a:lvl8pPr>
            <a:lvl9pPr>
              <a:defRPr sz="1246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39790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622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0887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17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304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505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9686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3709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6371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390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671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1662"/>
            </a:lvl1pPr>
            <a:lvl2pPr>
              <a:defRPr sz="1385"/>
            </a:lvl2pPr>
            <a:lvl3pPr>
              <a:defRPr sz="1246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1662"/>
            </a:lvl1pPr>
            <a:lvl2pPr>
              <a:defRPr sz="1385"/>
            </a:lvl2pPr>
            <a:lvl3pPr>
              <a:defRPr sz="1246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09239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98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7457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550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8164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4714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1890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934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80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816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9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8256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266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6930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546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3371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906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196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82108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112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52866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84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673598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864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746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0840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03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4387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075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1851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554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981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9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2215"/>
            </a:lvl1pPr>
            <a:lvl2pPr>
              <a:defRPr sz="1938"/>
            </a:lvl2pPr>
            <a:lvl3pPr>
              <a:defRPr sz="1662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969"/>
            </a:lvl1pPr>
            <a:lvl2pPr marL="316520" indent="0">
              <a:buNone/>
              <a:defRPr sz="831"/>
            </a:lvl2pPr>
            <a:lvl3pPr marL="633039" indent="0">
              <a:buNone/>
              <a:defRPr sz="692"/>
            </a:lvl3pPr>
            <a:lvl4pPr marL="949559" indent="0">
              <a:buNone/>
              <a:defRPr sz="623"/>
            </a:lvl4pPr>
            <a:lvl5pPr marL="1266078" indent="0">
              <a:buNone/>
              <a:defRPr sz="623"/>
            </a:lvl5pPr>
            <a:lvl6pPr marL="1582598" indent="0">
              <a:buNone/>
              <a:defRPr sz="623"/>
            </a:lvl6pPr>
            <a:lvl7pPr marL="1899117" indent="0">
              <a:buNone/>
              <a:defRPr sz="623"/>
            </a:lvl7pPr>
            <a:lvl8pPr marL="2215637" indent="0">
              <a:buNone/>
              <a:defRPr sz="623"/>
            </a:lvl8pPr>
            <a:lvl9pPr marL="2532156" indent="0">
              <a:buNone/>
              <a:defRPr sz="623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34115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858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4861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0156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9342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8798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023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8495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5537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5392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71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613403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7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9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2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615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1385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2215"/>
            </a:lvl1pPr>
            <a:lvl2pPr marL="316520" indent="0">
              <a:buNone/>
              <a:defRPr sz="1938"/>
            </a:lvl2pPr>
            <a:lvl3pPr marL="633039" indent="0">
              <a:buNone/>
              <a:defRPr sz="1662"/>
            </a:lvl3pPr>
            <a:lvl4pPr marL="949559" indent="0">
              <a:buNone/>
              <a:defRPr sz="1385"/>
            </a:lvl4pPr>
            <a:lvl5pPr marL="1266078" indent="0">
              <a:buNone/>
              <a:defRPr sz="1385"/>
            </a:lvl5pPr>
            <a:lvl6pPr marL="1582598" indent="0">
              <a:buNone/>
              <a:defRPr sz="1385"/>
            </a:lvl6pPr>
            <a:lvl7pPr marL="1899117" indent="0">
              <a:buNone/>
              <a:defRPr sz="1385"/>
            </a:lvl7pPr>
            <a:lvl8pPr marL="2215637" indent="0">
              <a:buNone/>
              <a:defRPr sz="1385"/>
            </a:lvl8pPr>
            <a:lvl9pPr marL="2532156" indent="0">
              <a:buNone/>
              <a:defRPr sz="138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969"/>
            </a:lvl1pPr>
            <a:lvl2pPr marL="316520" indent="0">
              <a:buNone/>
              <a:defRPr sz="831"/>
            </a:lvl2pPr>
            <a:lvl3pPr marL="633039" indent="0">
              <a:buNone/>
              <a:defRPr sz="692"/>
            </a:lvl3pPr>
            <a:lvl4pPr marL="949559" indent="0">
              <a:buNone/>
              <a:defRPr sz="623"/>
            </a:lvl4pPr>
            <a:lvl5pPr marL="1266078" indent="0">
              <a:buNone/>
              <a:defRPr sz="623"/>
            </a:lvl5pPr>
            <a:lvl6pPr marL="1582598" indent="0">
              <a:buNone/>
              <a:defRPr sz="623"/>
            </a:lvl6pPr>
            <a:lvl7pPr marL="1899117" indent="0">
              <a:buNone/>
              <a:defRPr sz="623"/>
            </a:lvl7pPr>
            <a:lvl8pPr marL="2215637" indent="0">
              <a:buNone/>
              <a:defRPr sz="623"/>
            </a:lvl8pPr>
            <a:lvl9pPr marL="2532156" indent="0">
              <a:buNone/>
              <a:defRPr sz="623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341116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0744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735" y="6365527"/>
            <a:ext cx="5829300" cy="1967442"/>
          </a:xfrm>
        </p:spPr>
        <p:txBody>
          <a:bodyPr anchor="t"/>
          <a:lstStyle>
            <a:lvl1pPr algn="l">
              <a:defRPr sz="3991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1pPr>
            <a:lvl2pPr marL="451545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903091" indent="0">
              <a:buNone/>
              <a:defRPr sz="1542">
                <a:solidFill>
                  <a:schemeClr val="tx1">
                    <a:tint val="75000"/>
                  </a:schemeClr>
                </a:solidFill>
              </a:defRPr>
            </a:lvl3pPr>
            <a:lvl4pPr marL="1354636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80618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225772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70927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316081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61236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90764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1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721"/>
            </a:lvl1pPr>
            <a:lvl2pPr>
              <a:defRPr sz="2358"/>
            </a:lvl2pPr>
            <a:lvl3pPr>
              <a:defRPr sz="1995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2387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3" y="2217387"/>
            <a:ext cx="3030141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3" y="3141487"/>
            <a:ext cx="3030141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3769" y="2217387"/>
            <a:ext cx="3031332" cy="924100"/>
          </a:xfrm>
        </p:spPr>
        <p:txBody>
          <a:bodyPr anchor="b"/>
          <a:lstStyle>
            <a:lvl1pPr marL="0" indent="0">
              <a:buNone/>
              <a:defRPr sz="2358" b="1"/>
            </a:lvl1pPr>
            <a:lvl2pPr marL="451545" indent="0">
              <a:buNone/>
              <a:defRPr sz="1995" b="1"/>
            </a:lvl2pPr>
            <a:lvl3pPr marL="903091" indent="0">
              <a:buNone/>
              <a:defRPr sz="1814" b="1"/>
            </a:lvl3pPr>
            <a:lvl4pPr marL="1354636" indent="0">
              <a:buNone/>
              <a:defRPr sz="1542" b="1"/>
            </a:lvl4pPr>
            <a:lvl5pPr marL="1806182" indent="0">
              <a:buNone/>
              <a:defRPr sz="1542" b="1"/>
            </a:lvl5pPr>
            <a:lvl6pPr marL="2257727" indent="0">
              <a:buNone/>
              <a:defRPr sz="1542" b="1"/>
            </a:lvl6pPr>
            <a:lvl7pPr marL="2709272" indent="0">
              <a:buNone/>
              <a:defRPr sz="1542" b="1"/>
            </a:lvl7pPr>
            <a:lvl8pPr marL="3160819" indent="0">
              <a:buNone/>
              <a:defRPr sz="1542" b="1"/>
            </a:lvl8pPr>
            <a:lvl9pPr marL="3612364" indent="0">
              <a:buNone/>
              <a:defRPr sz="1542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3769" y="3141487"/>
            <a:ext cx="3031332" cy="5707416"/>
          </a:xfrm>
        </p:spPr>
        <p:txBody>
          <a:bodyPr/>
          <a:lstStyle>
            <a:lvl1pPr>
              <a:defRPr sz="2358"/>
            </a:lvl1pPr>
            <a:lvl2pPr>
              <a:defRPr sz="1995"/>
            </a:lvl2pPr>
            <a:lvl3pPr>
              <a:defRPr sz="1814"/>
            </a:lvl3pPr>
            <a:lvl4pPr>
              <a:defRPr sz="1542"/>
            </a:lvl4pPr>
            <a:lvl5pPr>
              <a:defRPr sz="1542"/>
            </a:lvl5pPr>
            <a:lvl6pPr>
              <a:defRPr sz="1542"/>
            </a:lvl6pPr>
            <a:lvl7pPr>
              <a:defRPr sz="1542"/>
            </a:lvl7pPr>
            <a:lvl8pPr>
              <a:defRPr sz="1542"/>
            </a:lvl8pPr>
            <a:lvl9pPr>
              <a:defRPr sz="1542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130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16950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2194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4" y="394407"/>
            <a:ext cx="2256234" cy="1678518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91" y="394408"/>
            <a:ext cx="3833812" cy="8454496"/>
          </a:xfrm>
        </p:spPr>
        <p:txBody>
          <a:bodyPr/>
          <a:lstStyle>
            <a:lvl1pPr>
              <a:defRPr sz="3175"/>
            </a:lvl1pPr>
            <a:lvl2pPr>
              <a:defRPr sz="2721"/>
            </a:lvl2pPr>
            <a:lvl3pPr>
              <a:defRPr sz="2358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4" y="2072924"/>
            <a:ext cx="2256234" cy="6775980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6107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216" y="6934203"/>
            <a:ext cx="4114800" cy="818622"/>
          </a:xfr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175"/>
            </a:lvl1pPr>
            <a:lvl2pPr marL="451545" indent="0">
              <a:buNone/>
              <a:defRPr sz="2721"/>
            </a:lvl2pPr>
            <a:lvl3pPr marL="903091" indent="0">
              <a:buNone/>
              <a:defRPr sz="2358"/>
            </a:lvl3pPr>
            <a:lvl4pPr marL="1354636" indent="0">
              <a:buNone/>
              <a:defRPr sz="1995"/>
            </a:lvl4pPr>
            <a:lvl5pPr marL="1806182" indent="0">
              <a:buNone/>
              <a:defRPr sz="1995"/>
            </a:lvl5pPr>
            <a:lvl6pPr marL="2257727" indent="0">
              <a:buNone/>
              <a:defRPr sz="1995"/>
            </a:lvl6pPr>
            <a:lvl7pPr marL="2709272" indent="0">
              <a:buNone/>
              <a:defRPr sz="1995"/>
            </a:lvl7pPr>
            <a:lvl8pPr marL="3160819" indent="0">
              <a:buNone/>
              <a:defRPr sz="1995"/>
            </a:lvl8pPr>
            <a:lvl9pPr marL="3612364" indent="0">
              <a:buNone/>
              <a:defRPr sz="1995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361"/>
            </a:lvl1pPr>
            <a:lvl2pPr marL="451545" indent="0">
              <a:buNone/>
              <a:defRPr sz="1179"/>
            </a:lvl2pPr>
            <a:lvl3pPr marL="903091" indent="0">
              <a:buNone/>
              <a:defRPr sz="998"/>
            </a:lvl3pPr>
            <a:lvl4pPr marL="1354636" indent="0">
              <a:buNone/>
              <a:defRPr sz="907"/>
            </a:lvl4pPr>
            <a:lvl5pPr marL="1806182" indent="0">
              <a:buNone/>
              <a:defRPr sz="907"/>
            </a:lvl5pPr>
            <a:lvl6pPr marL="2257727" indent="0">
              <a:buNone/>
              <a:defRPr sz="907"/>
            </a:lvl6pPr>
            <a:lvl7pPr marL="2709272" indent="0">
              <a:buNone/>
              <a:defRPr sz="907"/>
            </a:lvl7pPr>
            <a:lvl8pPr marL="3160819" indent="0">
              <a:buNone/>
              <a:defRPr sz="907"/>
            </a:lvl8pPr>
            <a:lvl9pPr marL="3612364" indent="0">
              <a:buNone/>
              <a:defRPr sz="907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928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884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2" y="396704"/>
            <a:ext cx="1543050" cy="845220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29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E9C27-4AFA-456C-A67C-7267AC2B75AE}" type="datetimeFigureOut">
              <a:rPr lang="cs-CZ" smtClean="0"/>
              <a:pPr/>
              <a:t>26.4.2018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B31A6-9E89-4B44-A745-1DD171328EC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24300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633039" rtl="0" eaLnBrk="1" latinLnBrk="0" hangingPunct="1">
        <a:spcBef>
          <a:spcPct val="0"/>
        </a:spcBef>
        <a:buNone/>
        <a:defRPr sz="3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390" indent="-237390" algn="l" defTabSz="633039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14344" indent="-197825" algn="l" defTabSz="633039" rtl="0" eaLnBrk="1" latinLnBrk="0" hangingPunct="1">
        <a:spcBef>
          <a:spcPct val="20000"/>
        </a:spcBef>
        <a:buFont typeface="Arial" pitchFamily="34" charset="0"/>
        <a:buChar char="–"/>
        <a:defRPr sz="1938" kern="1200">
          <a:solidFill>
            <a:schemeClr val="tx1"/>
          </a:solidFill>
          <a:latin typeface="+mn-lt"/>
          <a:ea typeface="+mn-ea"/>
          <a:cs typeface="+mn-cs"/>
        </a:defRPr>
      </a:lvl2pPr>
      <a:lvl3pPr marL="791299" indent="-158260" algn="l" defTabSz="633039" rtl="0" eaLnBrk="1" latinLnBrk="0" hangingPunct="1">
        <a:spcBef>
          <a:spcPct val="20000"/>
        </a:spcBef>
        <a:buFont typeface="Arial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107818" indent="-158260" algn="l" defTabSz="633039" rtl="0" eaLnBrk="1" latinLnBrk="0" hangingPunct="1">
        <a:spcBef>
          <a:spcPct val="20000"/>
        </a:spcBef>
        <a:buFont typeface="Arial" pitchFamily="34" charset="0"/>
        <a:buChar char="–"/>
        <a:defRPr sz="1385" kern="1200">
          <a:solidFill>
            <a:schemeClr val="tx1"/>
          </a:solidFill>
          <a:latin typeface="+mn-lt"/>
          <a:ea typeface="+mn-ea"/>
          <a:cs typeface="+mn-cs"/>
        </a:defRPr>
      </a:lvl4pPr>
      <a:lvl5pPr marL="1424338" indent="-158260" algn="l" defTabSz="633039" rtl="0" eaLnBrk="1" latinLnBrk="0" hangingPunct="1">
        <a:spcBef>
          <a:spcPct val="20000"/>
        </a:spcBef>
        <a:buFont typeface="Arial" pitchFamily="34" charset="0"/>
        <a:buChar char="»"/>
        <a:defRPr sz="1385" kern="1200">
          <a:solidFill>
            <a:schemeClr val="tx1"/>
          </a:solidFill>
          <a:latin typeface="+mn-lt"/>
          <a:ea typeface="+mn-ea"/>
          <a:cs typeface="+mn-cs"/>
        </a:defRPr>
      </a:lvl5pPr>
      <a:lvl6pPr marL="1740858" indent="-158260" algn="l" defTabSz="633039" rtl="0" eaLnBrk="1" latinLnBrk="0" hangingPunct="1">
        <a:spcBef>
          <a:spcPct val="20000"/>
        </a:spcBef>
        <a:buFont typeface="Arial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7" indent="-158260" algn="l" defTabSz="633039" rtl="0" eaLnBrk="1" latinLnBrk="0" hangingPunct="1">
        <a:spcBef>
          <a:spcPct val="20000"/>
        </a:spcBef>
        <a:buFont typeface="Arial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7pPr>
      <a:lvl8pPr marL="2373897" indent="-158260" algn="l" defTabSz="633039" rtl="0" eaLnBrk="1" latinLnBrk="0" hangingPunct="1">
        <a:spcBef>
          <a:spcPct val="20000"/>
        </a:spcBef>
        <a:buFont typeface="Arial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8pPr>
      <a:lvl9pPr marL="2690416" indent="-158260" algn="l" defTabSz="633039" rtl="0" eaLnBrk="1" latinLnBrk="0" hangingPunct="1">
        <a:spcBef>
          <a:spcPct val="20000"/>
        </a:spcBef>
        <a:buFont typeface="Arial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16520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2pPr>
      <a:lvl3pPr marL="633039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3pPr>
      <a:lvl4pPr marL="949559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266078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582598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1899117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215637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532156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93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1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74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2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24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0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42901" y="396702"/>
            <a:ext cx="6172200" cy="165100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42902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2CD7659F-A107-4700-80B4-F10EF6EE63C2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26.4.2018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343152" y="9181400"/>
            <a:ext cx="21717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14903" y="9181400"/>
            <a:ext cx="1600200" cy="527402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1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091"/>
            <a:fld id="{967A388A-1D2E-45D1-9DF8-4B7F2A0CDD46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 defTabSz="903091"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78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03091" rtl="0" eaLnBrk="1" latinLnBrk="0" hangingPunct="1">
        <a:spcBef>
          <a:spcPct val="0"/>
        </a:spcBef>
        <a:buNone/>
        <a:defRPr sz="4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59" indent="-338659" algn="l" defTabSz="903091" rtl="0" eaLnBrk="1" latinLnBrk="0" hangingPunct="1">
        <a:spcBef>
          <a:spcPct val="20000"/>
        </a:spcBef>
        <a:buFont typeface="Arial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33761" indent="-282216" algn="l" defTabSz="903091" rtl="0" eaLnBrk="1" latinLnBrk="0" hangingPunct="1">
        <a:spcBef>
          <a:spcPct val="20000"/>
        </a:spcBef>
        <a:buFont typeface="Arial" pitchFamily="34" charset="0"/>
        <a:buChar char="–"/>
        <a:defRPr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128864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580409" indent="-225773" algn="l" defTabSz="903091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31955" indent="-225773" algn="l" defTabSz="903091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483500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3504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386591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38136" indent="-225773" algn="l" defTabSz="903091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51545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03091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54636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0618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257727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09272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160819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12364" algn="l" defTabSz="903091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9.xml"/><Relationship Id="rId6" Type="http://schemas.openxmlformats.org/officeDocument/2006/relationships/hyperlink" Target="http://www.kasten.cz/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6.emf"/><Relationship Id="rId7" Type="http://schemas.openxmlformats.org/officeDocument/2006/relationships/image" Target="../media/image60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image" Target="../media/image62.emf"/><Relationship Id="rId7" Type="http://schemas.openxmlformats.org/officeDocument/2006/relationships/image" Target="../media/image6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emf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68.jpg"/><Relationship Id="rId7" Type="http://schemas.openxmlformats.org/officeDocument/2006/relationships/image" Target="../media/image7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jpeg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7" Type="http://schemas.openxmlformats.org/officeDocument/2006/relationships/image" Target="../media/image8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Relationship Id="rId9" Type="http://schemas.openxmlformats.org/officeDocument/2006/relationships/image" Target="../media/image10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sten.cz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hyperlink" Target="http://www.kasten.cz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9" y="548305"/>
            <a:ext cx="3374911" cy="1368152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77706" y="2360712"/>
            <a:ext cx="6038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Revitalizace bytového domu</a:t>
            </a:r>
            <a:endParaRPr kumimoji="0" lang="cs-CZ" sz="3000" b="1" i="0" u="none" strike="noStrike" kern="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377706" y="7401272"/>
            <a:ext cx="603897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Na </a:t>
            </a:r>
            <a:r>
              <a:rPr kumimoji="0" 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Balabence 1431 – 33, 1438</a:t>
            </a:r>
            <a:endParaRPr kumimoji="0" lang="pl-PL" sz="2400" b="1" i="0" u="none" strike="noStrike" kern="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Praha </a:t>
            </a: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9</a:t>
            </a:r>
            <a:endParaRPr kumimoji="0" lang="cs-CZ" sz="2000" b="1" i="1" u="none" strike="noStrike" kern="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35" y="3094275"/>
            <a:ext cx="6237312" cy="415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342900" y="4353259"/>
            <a:ext cx="6172200" cy="2126259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>
            <a:lvl1pPr marL="0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31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1545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272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03091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235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54636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199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06182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199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57727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199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09272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199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60819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199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12364" indent="0" algn="ctr" defTabSz="903091" rtl="0" eaLnBrk="1" latinLnBrk="0" hangingPunct="1">
              <a:spcBef>
                <a:spcPct val="20000"/>
              </a:spcBef>
              <a:buFont typeface="Arial" pitchFamily="34" charset="0"/>
              <a:buNone/>
              <a:defRPr sz="199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cs-CZ" sz="1400" dirty="0" smtClean="0">
                <a:solidFill>
                  <a:schemeClr val="tx1"/>
                </a:solidFill>
              </a:rPr>
              <a:t>KASTEN spol. s r.o. se plně ztotožňuje se zásadami systému ISO a klade maximální důraz na neustálé zvyšování kvality prováděných stavebních prací. Toto zvyšování je současně spjato i s našimi vyššími požadavky na kvalitu subdodavatelských vstupů.</a:t>
            </a:r>
          </a:p>
          <a:p>
            <a:pPr algn="just"/>
            <a:endParaRPr lang="cs-CZ" sz="1400" dirty="0" smtClean="0">
              <a:solidFill>
                <a:schemeClr val="tx1"/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cs-CZ" sz="1400" dirty="0" smtClean="0">
                <a:solidFill>
                  <a:schemeClr val="tx1"/>
                </a:solidFill>
              </a:rPr>
              <a:t>Management kvality dle ISO 9001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cs-CZ" sz="1400" dirty="0" smtClean="0">
                <a:solidFill>
                  <a:schemeClr val="tx1"/>
                </a:solidFill>
              </a:rPr>
              <a:t>Environmentální management dle ISO 14001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cs-CZ" sz="1400" dirty="0" smtClean="0">
                <a:solidFill>
                  <a:schemeClr val="tx1"/>
                </a:solidFill>
              </a:rPr>
              <a:t>Management bezpečnosti a ochrany zdraví při práci dle OHSAS 18001</a:t>
            </a:r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342900" y="396699"/>
            <a:ext cx="6172200" cy="1459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Garance kvality a </a:t>
            </a:r>
            <a:r>
              <a:rPr lang="cs-CZ" sz="3200" b="1" dirty="0" smtClean="0">
                <a:solidFill>
                  <a:srgbClr val="1F497D"/>
                </a:solidFill>
                <a:latin typeface="Calibri"/>
              </a:rPr>
              <a:t>C</a:t>
            </a:r>
            <a:r>
              <a:rPr kumimoji="0" lang="cs-CZ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ontrolling</a:t>
            </a:r>
            <a:endParaRPr kumimoji="0" lang="cs-CZ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r>
              <a:rPr lang="cs-CZ" sz="28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k</a:t>
            </a:r>
            <a: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valita, bezpečnost a životní prostředí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42900" y="6633050"/>
            <a:ext cx="61710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kumimoji="0" lang="cs-CZ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Controlling</a:t>
            </a:r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Třístupňové</a:t>
            </a:r>
            <a:r>
              <a:rPr kumimoji="0" lang="cs-CZ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vedení </a:t>
            </a:r>
            <a:r>
              <a:rPr lang="cs-CZ" sz="1400" kern="0" dirty="0" smtClean="0">
                <a:solidFill>
                  <a:prstClr val="black"/>
                </a:solidFill>
              </a:rPr>
              <a:t>realizací staveb je základní vnitrofiremní kontrolní mechanismus kvality prováděných prací. Kvalitu výrobních postupů rovněž sleduje pověřený interní dozor. Podstatným aspektem účinného kontrolního mechanismu je také spolupráce s TDI, stavebním dozorem investora. Úplnost kontrol zajišťuje Kontrolní a zkušební plán stavby. Samozřejmostí je důsledné dodržování pravidel bezpečnosti a ochrany zdraví při práci. </a:t>
            </a:r>
          </a:p>
          <a:p>
            <a:pPr lvl="0" algn="just"/>
            <a:endParaRPr kumimoji="0" lang="cs-CZ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746621"/>
            <a:ext cx="1731518" cy="244827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904" y="1746621"/>
            <a:ext cx="1732770" cy="2450622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062" y="1741301"/>
            <a:ext cx="1734541" cy="2448272"/>
          </a:xfrm>
          <a:prstGeom prst="rect">
            <a:avLst/>
          </a:prstGeom>
        </p:spPr>
      </p:pic>
      <p:sp>
        <p:nvSpPr>
          <p:cNvPr id="12" name="Zástupný symbol pro obsah 2"/>
          <p:cNvSpPr txBox="1">
            <a:spLocks/>
          </p:cNvSpPr>
          <p:nvPr/>
        </p:nvSpPr>
        <p:spPr>
          <a:xfrm>
            <a:off x="342900" y="8407645"/>
            <a:ext cx="61722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cs-CZ" sz="1300" b="1" i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Uvedené certifikáty jsou ke stažení v originální velikosti na </a:t>
            </a:r>
            <a:r>
              <a:rPr lang="cs-CZ" sz="1300" b="1" i="1" dirty="0" smtClean="0">
                <a:solidFill>
                  <a:sysClr val="windowText" lastClr="000000"/>
                </a:solidFill>
                <a:latin typeface="Calibri" panose="020F0502020204030204" pitchFamily="34" charset="0"/>
                <a:hlinkClick r:id="rId6"/>
              </a:rPr>
              <a:t>www.kasten.cz</a:t>
            </a: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38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09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209747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96700"/>
            <a:ext cx="6172200" cy="1334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Kasten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tvoří </a:t>
            </a:r>
            <a:r>
              <a:rPr kumimoji="0" lang="cs-CZ" sz="32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lidé</a:t>
            </a:r>
            <a:endParaRPr kumimoji="0" lang="cs-CZ" sz="32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zkušenosti, odbornost, odpovědnost </a:t>
            </a:r>
            <a:b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</a:br>
            <a: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a důraz na detail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364035" y="1893630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Vedení společnosti</a:t>
            </a:r>
            <a:endParaRPr lang="cs-CZ" sz="1938" b="1" dirty="0">
              <a:solidFill>
                <a:schemeClr val="bg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594109" y="2318172"/>
            <a:ext cx="18560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chemeClr val="bg1"/>
                </a:solidFill>
              </a:rPr>
              <a:t>Aleš </a:t>
            </a:r>
            <a:r>
              <a:rPr lang="cs-CZ" sz="1400" b="1" dirty="0">
                <a:solidFill>
                  <a:schemeClr val="bg1"/>
                </a:solidFill>
              </a:rPr>
              <a:t>Kocourek</a:t>
            </a:r>
          </a:p>
          <a:p>
            <a:r>
              <a:rPr lang="cs-CZ" sz="1100" dirty="0">
                <a:solidFill>
                  <a:schemeClr val="bg1"/>
                </a:solidFill>
              </a:rPr>
              <a:t>j</a:t>
            </a:r>
            <a:r>
              <a:rPr lang="cs-CZ" sz="1100" dirty="0" smtClean="0">
                <a:solidFill>
                  <a:schemeClr val="bg1"/>
                </a:solidFill>
              </a:rPr>
              <a:t>ednatel společnosti</a:t>
            </a:r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653136" y="2303100"/>
            <a:ext cx="1882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chemeClr val="bg1"/>
                </a:solidFill>
              </a:rPr>
              <a:t>Jiří </a:t>
            </a:r>
            <a:r>
              <a:rPr lang="cs-CZ" sz="1400" b="1" dirty="0">
                <a:solidFill>
                  <a:schemeClr val="bg1"/>
                </a:solidFill>
              </a:rPr>
              <a:t>Bureš</a:t>
            </a:r>
          </a:p>
          <a:p>
            <a:r>
              <a:rPr lang="cs-CZ" sz="1100" dirty="0">
                <a:solidFill>
                  <a:schemeClr val="bg1"/>
                </a:solidFill>
              </a:rPr>
              <a:t>p</a:t>
            </a:r>
            <a:r>
              <a:rPr lang="cs-CZ" sz="1100" dirty="0" smtClean="0">
                <a:solidFill>
                  <a:schemeClr val="bg1"/>
                </a:solidFill>
              </a:rPr>
              <a:t>rokurista a ředitel společnosti</a:t>
            </a:r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337018" y="6271097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Záruční servis a Obchodní činnost</a:t>
            </a:r>
            <a:endParaRPr lang="cs-CZ" sz="1938" b="1" dirty="0">
              <a:solidFill>
                <a:schemeClr val="bg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544531" y="6613688"/>
            <a:ext cx="195768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Zuzana Sáblíková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ředstavitel vedení pro </a:t>
            </a:r>
            <a:r>
              <a:rPr lang="cs-CZ" sz="1100" dirty="0" err="1" smtClean="0">
                <a:solidFill>
                  <a:prstClr val="black"/>
                </a:solidFill>
              </a:rPr>
              <a:t>IMS</a:t>
            </a:r>
            <a:r>
              <a:rPr lang="cs-CZ" sz="1400" b="1" dirty="0" err="1" smtClean="0">
                <a:solidFill>
                  <a:schemeClr val="bg1"/>
                </a:solidFill>
              </a:rPr>
              <a:t>ní</a:t>
            </a:r>
            <a:r>
              <a:rPr lang="cs-CZ" sz="1400" b="1" dirty="0" smtClean="0">
                <a:solidFill>
                  <a:schemeClr val="bg1"/>
                </a:solidFill>
              </a:rPr>
              <a:t>  </a:t>
            </a:r>
            <a:r>
              <a:rPr lang="cs-CZ" sz="1400" b="1" dirty="0" err="1" smtClean="0">
                <a:solidFill>
                  <a:schemeClr val="bg1"/>
                </a:solidFill>
              </a:rPr>
              <a:t>Sblíkov</a:t>
            </a:r>
            <a:endParaRPr lang="cs-CZ" sz="1400" b="1" dirty="0" smtClean="0">
              <a:solidFill>
                <a:schemeClr val="bg1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pracuje </a:t>
            </a:r>
            <a:r>
              <a:rPr lang="cs-CZ" sz="1100" dirty="0">
                <a:solidFill>
                  <a:prstClr val="black"/>
                </a:solidFill>
              </a:rPr>
              <a:t>od roku </a:t>
            </a:r>
            <a:r>
              <a:rPr lang="cs-CZ" sz="1100" dirty="0" smtClean="0">
                <a:solidFill>
                  <a:prstClr val="black"/>
                </a:solidFill>
              </a:rPr>
              <a:t>2009.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17" name="Zástupný symbol pro obsah 2"/>
          <p:cNvSpPr txBox="1">
            <a:spLocks/>
          </p:cNvSpPr>
          <p:nvPr/>
        </p:nvSpPr>
        <p:spPr>
          <a:xfrm>
            <a:off x="359633" y="4005123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Vedení realizace staveb</a:t>
            </a:r>
            <a:endParaRPr lang="cs-CZ" sz="1938" b="1" dirty="0">
              <a:solidFill>
                <a:schemeClr val="bg1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1569615" y="4417863"/>
            <a:ext cx="188383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Jan Kuchař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vedoucí </a:t>
            </a:r>
            <a:r>
              <a:rPr lang="cs-CZ" sz="1100" dirty="0" err="1" smtClean="0">
                <a:solidFill>
                  <a:prstClr val="black"/>
                </a:solidFill>
              </a:rPr>
              <a:t>projektů</a:t>
            </a:r>
            <a:r>
              <a:rPr lang="cs-CZ" sz="1100" dirty="0" err="1" smtClean="0">
                <a:solidFill>
                  <a:schemeClr val="bg1"/>
                </a:solidFill>
              </a:rPr>
              <a:t>vedoucí</a:t>
            </a:r>
            <a:r>
              <a:rPr lang="cs-CZ" sz="1100" dirty="0" smtClean="0">
                <a:solidFill>
                  <a:schemeClr val="bg1"/>
                </a:solidFill>
              </a:rPr>
              <a:t> </a:t>
            </a:r>
            <a:r>
              <a:rPr lang="cs-CZ" sz="1100" dirty="0" err="1" smtClean="0">
                <a:solidFill>
                  <a:schemeClr val="bg1"/>
                </a:solidFill>
              </a:rPr>
              <a:t>prektů</a:t>
            </a:r>
            <a:endParaRPr lang="cs-CZ" sz="1100" dirty="0" smtClean="0">
              <a:solidFill>
                <a:schemeClr val="bg1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ve </a:t>
            </a:r>
            <a:r>
              <a:rPr lang="cs-CZ" sz="1100" dirty="0">
                <a:solidFill>
                  <a:prstClr val="black"/>
                </a:solidFill>
              </a:rPr>
              <a:t>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2000 </a:t>
            </a:r>
            <a:r>
              <a:rPr lang="cs-CZ" sz="1100" dirty="0">
                <a:solidFill>
                  <a:prstClr val="black"/>
                </a:solidFill>
              </a:rPr>
              <a:t>a od roku </a:t>
            </a:r>
            <a:r>
              <a:rPr lang="cs-CZ" sz="1100" dirty="0" smtClean="0">
                <a:solidFill>
                  <a:prstClr val="black"/>
                </a:solidFill>
              </a:rPr>
              <a:t>2002   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podílel  se na stavebních projektech  o objemu </a:t>
            </a:r>
            <a:r>
              <a:rPr lang="cs-CZ" sz="1100" dirty="0" smtClean="0">
                <a:solidFill>
                  <a:prstClr val="black"/>
                </a:solidFill>
              </a:rPr>
              <a:t>bezmála 1,5  </a:t>
            </a:r>
            <a:r>
              <a:rPr lang="cs-CZ" sz="1100" dirty="0">
                <a:solidFill>
                  <a:prstClr val="black"/>
                </a:solidFill>
              </a:rPr>
              <a:t>miliardy.</a:t>
            </a:r>
          </a:p>
          <a:p>
            <a:endParaRPr lang="cs-CZ" sz="1100" dirty="0">
              <a:solidFill>
                <a:schemeClr val="bg1"/>
              </a:solidFill>
            </a:endParaRPr>
          </a:p>
        </p:txBody>
      </p:sp>
      <p:pic>
        <p:nvPicPr>
          <p:cNvPr id="1028" name="Picture 4" descr="R:\OSTATNI\LIDE\2016_02\jiri_bures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892" y="2324737"/>
            <a:ext cx="1120257" cy="168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:\OSTATNI\LIDE\2016_02\jan_kuchar_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6" y="4426811"/>
            <a:ext cx="1120920" cy="168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R:\OSTATNI\LIDE\2016_02\zuzana_sablikova_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5" y="6658432"/>
            <a:ext cx="1114243" cy="167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:\OSTATNI\LIDE\2016_02\ales_kocourek_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26" y="2303100"/>
            <a:ext cx="1124089" cy="168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ovéPole 27"/>
          <p:cNvSpPr txBox="1"/>
          <p:nvPr/>
        </p:nvSpPr>
        <p:spPr>
          <a:xfrm>
            <a:off x="4673452" y="6800781"/>
            <a:ext cx="1862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chemeClr val="bg1"/>
                </a:solidFill>
              </a:rPr>
              <a:t>Marek </a:t>
            </a:r>
            <a:r>
              <a:rPr lang="cs-CZ" sz="1400" b="1" dirty="0">
                <a:solidFill>
                  <a:schemeClr val="bg1"/>
                </a:solidFill>
              </a:rPr>
              <a:t>B</a:t>
            </a:r>
            <a:r>
              <a:rPr lang="cs-CZ" sz="1400" b="1" dirty="0" smtClean="0">
                <a:solidFill>
                  <a:schemeClr val="bg1"/>
                </a:solidFill>
              </a:rPr>
              <a:t>ergman</a:t>
            </a:r>
            <a:endParaRPr lang="cs-CZ" sz="1400" b="1" dirty="0">
              <a:solidFill>
                <a:schemeClr val="bg1"/>
              </a:solidFill>
            </a:endParaRPr>
          </a:p>
          <a:p>
            <a:r>
              <a:rPr lang="cs-CZ" sz="1100" dirty="0">
                <a:solidFill>
                  <a:schemeClr val="bg1"/>
                </a:solidFill>
              </a:rPr>
              <a:t>o</a:t>
            </a:r>
            <a:r>
              <a:rPr lang="cs-CZ" sz="1100" dirty="0" smtClean="0">
                <a:solidFill>
                  <a:schemeClr val="bg1"/>
                </a:solidFill>
              </a:rPr>
              <a:t>bchodník </a:t>
            </a:r>
            <a:endParaRPr lang="cs-CZ" sz="1100" dirty="0">
              <a:solidFill>
                <a:schemeClr val="bg1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 </a:t>
            </a:r>
            <a:endParaRPr lang="cs-CZ" sz="1246" dirty="0">
              <a:solidFill>
                <a:schemeClr val="bg1"/>
              </a:solidFill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1570178" y="2312243"/>
            <a:ext cx="176063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Aleš Kocourek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j</a:t>
            </a:r>
            <a:r>
              <a:rPr lang="cs-CZ" sz="1100" dirty="0" smtClean="0">
                <a:solidFill>
                  <a:prstClr val="black"/>
                </a:solidFill>
              </a:rPr>
              <a:t>ednatel 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1993  </a:t>
            </a:r>
            <a:r>
              <a:rPr lang="cs-CZ" sz="1100" dirty="0">
                <a:solidFill>
                  <a:prstClr val="black"/>
                </a:solidFill>
              </a:rPr>
              <a:t>a </a:t>
            </a:r>
            <a:r>
              <a:rPr lang="cs-CZ" sz="1100" dirty="0" smtClean="0">
                <a:solidFill>
                  <a:prstClr val="black"/>
                </a:solidFill>
              </a:rPr>
              <a:t>v roce 1995 založil společnost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r>
              <a:rPr lang="cs-CZ" sz="1100" dirty="0" smtClean="0">
                <a:solidFill>
                  <a:prstClr val="black"/>
                </a:solidFill>
              </a:rPr>
              <a:t>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4586344" y="2304425"/>
            <a:ext cx="2044211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Jiří Bureš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ř</a:t>
            </a:r>
            <a:r>
              <a:rPr lang="cs-CZ" sz="1100" dirty="0" smtClean="0">
                <a:solidFill>
                  <a:prstClr val="black"/>
                </a:solidFill>
              </a:rPr>
              <a:t>editel společnosti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1990 </a:t>
            </a:r>
            <a:r>
              <a:rPr lang="cs-CZ" sz="1100" dirty="0">
                <a:solidFill>
                  <a:prstClr val="black"/>
                </a:solidFill>
              </a:rPr>
              <a:t>a </a:t>
            </a:r>
            <a:r>
              <a:rPr lang="cs-CZ" sz="1100" dirty="0" smtClean="0">
                <a:solidFill>
                  <a:prstClr val="black"/>
                </a:solidFill>
              </a:rPr>
              <a:t>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r>
              <a:rPr lang="cs-CZ" sz="1100" dirty="0" smtClean="0">
                <a:solidFill>
                  <a:prstClr val="black"/>
                </a:solidFill>
              </a:rPr>
              <a:t> působí již od jejího vzniku.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4814393" y="4429309"/>
            <a:ext cx="178635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Marek Bergmann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</a:t>
            </a:r>
            <a:r>
              <a:rPr lang="cs-CZ" sz="1100" dirty="0" smtClean="0">
                <a:solidFill>
                  <a:prstClr val="black"/>
                </a:solidFill>
              </a:rPr>
              <a:t>edoucí obchodního týmu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2007 </a:t>
            </a:r>
            <a:r>
              <a:rPr lang="cs-CZ" sz="1100" dirty="0">
                <a:solidFill>
                  <a:prstClr val="black"/>
                </a:solidFill>
              </a:rPr>
              <a:t>a od roku </a:t>
            </a:r>
            <a:r>
              <a:rPr lang="cs-CZ" sz="1100" dirty="0" smtClean="0">
                <a:solidFill>
                  <a:prstClr val="black"/>
                </a:solidFill>
              </a:rPr>
              <a:t>2011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r>
              <a:rPr lang="cs-CZ" sz="1100" dirty="0" smtClean="0">
                <a:solidFill>
                  <a:prstClr val="black"/>
                </a:solidFill>
              </a:rPr>
              <a:t>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727" y="4406590"/>
            <a:ext cx="1168274" cy="175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7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Obrázek 36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8100"/>
            <a:ext cx="6855984" cy="9697900"/>
          </a:xfrm>
          <a:prstGeom prst="rect">
            <a:avLst/>
          </a:prstGeom>
        </p:spPr>
      </p:pic>
      <p:sp>
        <p:nvSpPr>
          <p:cNvPr id="11" name="Zástupný symbol pro obsah 2"/>
          <p:cNvSpPr txBox="1">
            <a:spLocks/>
          </p:cNvSpPr>
          <p:nvPr/>
        </p:nvSpPr>
        <p:spPr>
          <a:xfrm>
            <a:off x="337018" y="4664968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Příprava a realizace staveb</a:t>
            </a:r>
            <a:endParaRPr lang="cs-CZ" sz="1938" b="1" dirty="0">
              <a:solidFill>
                <a:schemeClr val="bg1"/>
              </a:solidFill>
            </a:endParaRPr>
          </a:p>
        </p:txBody>
      </p:sp>
      <p:sp>
        <p:nvSpPr>
          <p:cNvPr id="20" name="Zástupný symbol pro obsah 2"/>
          <p:cNvSpPr txBox="1">
            <a:spLocks/>
          </p:cNvSpPr>
          <p:nvPr/>
        </p:nvSpPr>
        <p:spPr>
          <a:xfrm>
            <a:off x="317286" y="295358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Kalkulace staveb</a:t>
            </a:r>
            <a:endParaRPr lang="cs-CZ" sz="1938" b="1" dirty="0">
              <a:solidFill>
                <a:schemeClr val="bg1"/>
              </a:solidFill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1546573" y="720175"/>
            <a:ext cx="190038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Pavel Pazdera</a:t>
            </a:r>
          </a:p>
          <a:p>
            <a:r>
              <a:rPr lang="cs-CZ" sz="1100" dirty="0">
                <a:solidFill>
                  <a:prstClr val="black"/>
                </a:solidFill>
              </a:rPr>
              <a:t>r</a:t>
            </a:r>
            <a:r>
              <a:rPr lang="cs-CZ" sz="1100" dirty="0" smtClean="0">
                <a:solidFill>
                  <a:prstClr val="black"/>
                </a:solidFill>
              </a:rPr>
              <a:t>ozpočtář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2006 </a:t>
            </a:r>
            <a:r>
              <a:rPr lang="cs-CZ" sz="1100" dirty="0">
                <a:solidFill>
                  <a:prstClr val="black"/>
                </a:solidFill>
              </a:rPr>
              <a:t>a od </a:t>
            </a:r>
            <a:r>
              <a:rPr lang="cs-CZ" sz="1100" dirty="0" smtClean="0">
                <a:solidFill>
                  <a:prstClr val="black"/>
                </a:solidFill>
              </a:rPr>
              <a:t>stejného roku 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podílel  se na stavebních zakázkách o objemu </a:t>
            </a:r>
            <a:r>
              <a:rPr lang="cs-CZ" sz="1100" dirty="0" smtClean="0">
                <a:solidFill>
                  <a:prstClr val="black"/>
                </a:solidFill>
              </a:rPr>
              <a:t>více jak</a:t>
            </a:r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2,6  </a:t>
            </a:r>
            <a:r>
              <a:rPr lang="cs-CZ" sz="1100" dirty="0">
                <a:solidFill>
                  <a:prstClr val="black"/>
                </a:solidFill>
              </a:rPr>
              <a:t>miliardy.</a:t>
            </a: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4098" name="Picture 2" descr="R:\OSTATNI\LIDE\2016_02\pavel_pazdera_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68" y="738488"/>
            <a:ext cx="1129598" cy="169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ovéPole 21"/>
          <p:cNvSpPr txBox="1"/>
          <p:nvPr/>
        </p:nvSpPr>
        <p:spPr>
          <a:xfrm>
            <a:off x="4632664" y="713971"/>
            <a:ext cx="185682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Lukáš Sládek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r</a:t>
            </a:r>
            <a:r>
              <a:rPr lang="cs-CZ" sz="1100" dirty="0" smtClean="0">
                <a:solidFill>
                  <a:prstClr val="black"/>
                </a:solidFill>
              </a:rPr>
              <a:t>ozpočtář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2014 </a:t>
            </a:r>
            <a:r>
              <a:rPr lang="cs-CZ" sz="1100" dirty="0">
                <a:solidFill>
                  <a:prstClr val="black"/>
                </a:solidFill>
              </a:rPr>
              <a:t>a od </a:t>
            </a:r>
            <a:r>
              <a:rPr lang="cs-CZ" sz="1100" dirty="0" smtClean="0">
                <a:solidFill>
                  <a:prstClr val="black"/>
                </a:solidFill>
              </a:rPr>
              <a:t>roku 2015  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podílel  se na stavebních zakázkách o objemu více jak</a:t>
            </a:r>
          </a:p>
          <a:p>
            <a:r>
              <a:rPr lang="cs-CZ" sz="1100" dirty="0" smtClean="0">
                <a:solidFill>
                  <a:prstClr val="black"/>
                </a:solidFill>
              </a:rPr>
              <a:t>250 mil.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4099" name="Picture 3" descr="R:\OSTATNI\LIDE\2016_02\lukas_sladek_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892" y="741228"/>
            <a:ext cx="1127772" cy="169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ovéPole 24"/>
          <p:cNvSpPr txBox="1"/>
          <p:nvPr/>
        </p:nvSpPr>
        <p:spPr>
          <a:xfrm>
            <a:off x="1559768" y="2647786"/>
            <a:ext cx="2157264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Petr Chalupa</a:t>
            </a:r>
          </a:p>
          <a:p>
            <a:r>
              <a:rPr lang="cs-CZ" sz="1100" dirty="0">
                <a:solidFill>
                  <a:prstClr val="black"/>
                </a:solidFill>
              </a:rPr>
              <a:t>r</a:t>
            </a:r>
            <a:r>
              <a:rPr lang="cs-CZ" sz="1100" dirty="0" smtClean="0">
                <a:solidFill>
                  <a:prstClr val="black"/>
                </a:solidFill>
              </a:rPr>
              <a:t>ozpočtář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2017 </a:t>
            </a:r>
            <a:r>
              <a:rPr lang="cs-CZ" sz="1100" dirty="0">
                <a:solidFill>
                  <a:prstClr val="black"/>
                </a:solidFill>
              </a:rPr>
              <a:t>a </a:t>
            </a:r>
            <a:r>
              <a:rPr lang="cs-CZ" sz="1100" dirty="0" smtClean="0">
                <a:solidFill>
                  <a:prstClr val="black"/>
                </a:solidFill>
              </a:rPr>
              <a:t>od stejného roku               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podílel  se na </a:t>
            </a:r>
            <a:r>
              <a:rPr lang="cs-CZ" sz="1100" dirty="0">
                <a:solidFill>
                  <a:prstClr val="black"/>
                </a:solidFill>
              </a:rPr>
              <a:t>stavebních zakázkách o </a:t>
            </a:r>
            <a:r>
              <a:rPr lang="cs-CZ" sz="1100" dirty="0" smtClean="0">
                <a:solidFill>
                  <a:prstClr val="black"/>
                </a:solidFill>
              </a:rPr>
              <a:t>objemu víc </a:t>
            </a:r>
            <a:r>
              <a:rPr lang="cs-CZ" sz="1100" dirty="0">
                <a:solidFill>
                  <a:prstClr val="black"/>
                </a:solidFill>
              </a:rPr>
              <a:t>jak </a:t>
            </a:r>
            <a:r>
              <a:rPr lang="cs-CZ" sz="1100" dirty="0" smtClean="0">
                <a:solidFill>
                  <a:prstClr val="black"/>
                </a:solidFill>
              </a:rPr>
              <a:t>40 </a:t>
            </a:r>
            <a:r>
              <a:rPr lang="cs-CZ" sz="1100" dirty="0">
                <a:solidFill>
                  <a:prstClr val="black"/>
                </a:solidFill>
              </a:rPr>
              <a:t>mil.</a:t>
            </a: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1546573" y="5241032"/>
            <a:ext cx="178705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Antonín Šimek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stavbyvedoucí</a:t>
            </a:r>
          </a:p>
          <a:p>
            <a:r>
              <a:rPr lang="cs-CZ" sz="1400" b="1" dirty="0" smtClean="0">
                <a:solidFill>
                  <a:schemeClr val="bg1"/>
                </a:solidFill>
              </a:rPr>
              <a:t>Šimek</a:t>
            </a:r>
            <a:endParaRPr lang="cs-CZ" sz="1400" b="1" dirty="0">
              <a:solidFill>
                <a:schemeClr val="bg1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ve </a:t>
            </a:r>
            <a:r>
              <a:rPr lang="cs-CZ" sz="1100" dirty="0">
                <a:solidFill>
                  <a:prstClr val="black"/>
                </a:solidFill>
              </a:rPr>
              <a:t>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1985 </a:t>
            </a:r>
            <a:r>
              <a:rPr lang="cs-CZ" sz="1100" dirty="0">
                <a:solidFill>
                  <a:prstClr val="black"/>
                </a:solidFill>
              </a:rPr>
              <a:t>a od roku </a:t>
            </a:r>
            <a:r>
              <a:rPr lang="cs-CZ" sz="1100" dirty="0" smtClean="0">
                <a:solidFill>
                  <a:prstClr val="black"/>
                </a:solidFill>
              </a:rPr>
              <a:t>2010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realizoval stavební zakázkách </a:t>
            </a:r>
            <a:r>
              <a:rPr lang="cs-CZ" sz="1100" dirty="0">
                <a:solidFill>
                  <a:prstClr val="black"/>
                </a:solidFill>
              </a:rPr>
              <a:t>o objemu </a:t>
            </a:r>
            <a:r>
              <a:rPr lang="cs-CZ" sz="1100" dirty="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100" dirty="0" smtClean="0">
                <a:solidFill>
                  <a:prstClr val="black"/>
                </a:solidFill>
              </a:rPr>
              <a:t>970 mil.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4620314" y="5269029"/>
            <a:ext cx="20549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chemeClr val="bg1"/>
                </a:solidFill>
              </a:rPr>
              <a:t>Leoš </a:t>
            </a:r>
            <a:r>
              <a:rPr lang="cs-CZ" sz="1400" b="1" dirty="0" err="1" smtClean="0">
                <a:solidFill>
                  <a:schemeClr val="bg1"/>
                </a:solidFill>
              </a:rPr>
              <a:t>Pék</a:t>
            </a:r>
            <a:endParaRPr lang="cs-CZ" sz="1400" b="1" dirty="0">
              <a:solidFill>
                <a:schemeClr val="bg1"/>
              </a:solidFill>
            </a:endParaRPr>
          </a:p>
          <a:p>
            <a:r>
              <a:rPr lang="cs-CZ" sz="1100" dirty="0" smtClean="0">
                <a:solidFill>
                  <a:schemeClr val="bg1"/>
                </a:solidFill>
              </a:rPr>
              <a:t>stavbyvedoucí</a:t>
            </a:r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4733330" y="7377430"/>
            <a:ext cx="1806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chemeClr val="bg1"/>
                </a:solidFill>
              </a:rPr>
              <a:t>Jiří Krobot</a:t>
            </a:r>
            <a:endParaRPr lang="cs-CZ" sz="1400" b="1" dirty="0">
              <a:solidFill>
                <a:schemeClr val="bg1"/>
              </a:solidFill>
            </a:endParaRPr>
          </a:p>
          <a:p>
            <a:r>
              <a:rPr lang="cs-CZ" sz="1100" dirty="0">
                <a:solidFill>
                  <a:schemeClr val="bg1"/>
                </a:solidFill>
              </a:rPr>
              <a:t>s</a:t>
            </a:r>
            <a:r>
              <a:rPr lang="cs-CZ" sz="1100" dirty="0" smtClean="0">
                <a:solidFill>
                  <a:schemeClr val="bg1"/>
                </a:solidFill>
              </a:rPr>
              <a:t>tavbyvedoucí</a:t>
            </a:r>
          </a:p>
          <a:p>
            <a:endParaRPr lang="cs-CZ" sz="1100" dirty="0" smtClean="0">
              <a:solidFill>
                <a:schemeClr val="bg1"/>
              </a:solidFill>
            </a:endParaRPr>
          </a:p>
        </p:txBody>
      </p:sp>
      <p:pic>
        <p:nvPicPr>
          <p:cNvPr id="4100" name="Picture 4" descr="R:\OSTATNI\LIDE\2016_02\antonin_simek_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00" y="5241032"/>
            <a:ext cx="1146966" cy="172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R:\OSTATNI\LIDE\2016_02\leos_pek_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154" y="5241032"/>
            <a:ext cx="1172510" cy="175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:\OSTATNI\LIDE\2016_02\richard_prax_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68" y="7329264"/>
            <a:ext cx="1143780" cy="171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ovéPole 35"/>
          <p:cNvSpPr txBox="1"/>
          <p:nvPr/>
        </p:nvSpPr>
        <p:spPr>
          <a:xfrm>
            <a:off x="1559770" y="7329263"/>
            <a:ext cx="17870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Richard </a:t>
            </a:r>
            <a:r>
              <a:rPr lang="cs-CZ" sz="1400" b="1" dirty="0" err="1" smtClean="0">
                <a:solidFill>
                  <a:prstClr val="black"/>
                </a:solidFill>
              </a:rPr>
              <a:t>Prax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stavbyvedoucí</a:t>
            </a:r>
          </a:p>
          <a:p>
            <a:endParaRPr lang="cs-CZ" sz="1100" dirty="0" smtClean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ve stavebnictví pracuje od roku 1996 a od roku 2015 ve společnosti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endParaRPr lang="cs-CZ" sz="1100" dirty="0" smtClean="0">
              <a:solidFill>
                <a:prstClr val="black"/>
              </a:solidFill>
            </a:endParaRPr>
          </a:p>
          <a:p>
            <a:endParaRPr lang="cs-CZ" sz="1100" dirty="0" smtClean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realizoval stavební zakázky o objemu 800 mil. </a:t>
            </a:r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2050" name="Picture 2" descr="R:\OSTATNI\LIDE\2016_03\petr_chalupa_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68" y="2648744"/>
            <a:ext cx="1116877" cy="167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4628959" y="5241032"/>
            <a:ext cx="1787057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Leoš Pek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stavbyvedoucí</a:t>
            </a:r>
          </a:p>
          <a:p>
            <a:r>
              <a:rPr lang="cs-CZ" sz="1400" b="1" dirty="0" smtClean="0">
                <a:solidFill>
                  <a:schemeClr val="bg1"/>
                </a:solidFill>
              </a:rPr>
              <a:t>Šimek</a:t>
            </a:r>
            <a:endParaRPr lang="cs-CZ" sz="1400" b="1" dirty="0">
              <a:solidFill>
                <a:schemeClr val="bg1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ve </a:t>
            </a:r>
            <a:r>
              <a:rPr lang="cs-CZ" sz="1100" dirty="0">
                <a:solidFill>
                  <a:prstClr val="black"/>
                </a:solidFill>
              </a:rPr>
              <a:t>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2006 </a:t>
            </a:r>
            <a:r>
              <a:rPr lang="cs-CZ" sz="1100" dirty="0">
                <a:solidFill>
                  <a:prstClr val="black"/>
                </a:solidFill>
              </a:rPr>
              <a:t>a od roku </a:t>
            </a:r>
            <a:r>
              <a:rPr lang="cs-CZ" sz="1100" dirty="0" smtClean="0">
                <a:solidFill>
                  <a:prstClr val="black"/>
                </a:solidFill>
              </a:rPr>
              <a:t>2007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realizoval stavební zakázkách </a:t>
            </a:r>
            <a:r>
              <a:rPr lang="cs-CZ" sz="1100" dirty="0">
                <a:solidFill>
                  <a:prstClr val="black"/>
                </a:solidFill>
              </a:rPr>
              <a:t>o objemu </a:t>
            </a:r>
            <a:r>
              <a:rPr lang="cs-CZ" sz="1100" dirty="0" smtClean="0">
                <a:solidFill>
                  <a:prstClr val="black"/>
                </a:solidFill>
              </a:rPr>
              <a:t>       900 mil.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schemeClr val="bg1"/>
              </a:solidFill>
            </a:endParaRPr>
          </a:p>
        </p:txBody>
      </p:sp>
      <p:pic>
        <p:nvPicPr>
          <p:cNvPr id="24" name="Picture 2" descr="R:\OSTATNI\LIDE\2016_02\veronika_janovska_0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685" y="7311134"/>
            <a:ext cx="1167951" cy="175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ovéPole 25"/>
          <p:cNvSpPr txBox="1"/>
          <p:nvPr/>
        </p:nvSpPr>
        <p:spPr>
          <a:xfrm>
            <a:off x="4733330" y="7377430"/>
            <a:ext cx="1929274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Veronika Janovská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stavbyvedoucí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2014 </a:t>
            </a:r>
            <a:r>
              <a:rPr lang="cs-CZ" sz="1100" dirty="0">
                <a:solidFill>
                  <a:prstClr val="black"/>
                </a:solidFill>
              </a:rPr>
              <a:t>a od </a:t>
            </a:r>
            <a:r>
              <a:rPr lang="cs-CZ" sz="1100" dirty="0" smtClean="0">
                <a:solidFill>
                  <a:prstClr val="black"/>
                </a:solidFill>
              </a:rPr>
              <a:t>stejného roku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podílela  </a:t>
            </a:r>
            <a:r>
              <a:rPr lang="cs-CZ" sz="1100" dirty="0">
                <a:solidFill>
                  <a:prstClr val="black"/>
                </a:solidFill>
              </a:rPr>
              <a:t>se na stavebních zakázkách o objemu </a:t>
            </a:r>
            <a:r>
              <a:rPr lang="cs-CZ" sz="1100" dirty="0" smtClean="0">
                <a:solidFill>
                  <a:prstClr val="black"/>
                </a:solidFill>
              </a:rPr>
              <a:t>120 </a:t>
            </a:r>
            <a:r>
              <a:rPr lang="cs-CZ" sz="1100" dirty="0">
                <a:solidFill>
                  <a:prstClr val="black"/>
                </a:solidFill>
              </a:rPr>
              <a:t>mil.</a:t>
            </a:r>
          </a:p>
          <a:p>
            <a:endParaRPr lang="cs-CZ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7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Obrázek 37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208100"/>
            <a:ext cx="6855984" cy="9697900"/>
          </a:xfrm>
          <a:prstGeom prst="rect">
            <a:avLst/>
          </a:prstGeom>
        </p:spPr>
      </p:pic>
      <p:sp>
        <p:nvSpPr>
          <p:cNvPr id="29" name="TextovéPole 28"/>
          <p:cNvSpPr txBox="1"/>
          <p:nvPr/>
        </p:nvSpPr>
        <p:spPr>
          <a:xfrm>
            <a:off x="1614206" y="5241295"/>
            <a:ext cx="17870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prstClr val="black"/>
                </a:solidFill>
              </a:rPr>
              <a:t>Jan Pergler</a:t>
            </a:r>
          </a:p>
          <a:p>
            <a:r>
              <a:rPr lang="cs-CZ" sz="1100" dirty="0" smtClean="0">
                <a:solidFill>
                  <a:prstClr val="black"/>
                </a:solidFill>
              </a:rPr>
              <a:t>přípravář</a:t>
            </a:r>
          </a:p>
          <a:p>
            <a:endParaRPr lang="cs-CZ" sz="1100" dirty="0" smtClean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2016 </a:t>
            </a:r>
            <a:r>
              <a:rPr lang="cs-CZ" sz="1100" dirty="0">
                <a:solidFill>
                  <a:prstClr val="black"/>
                </a:solidFill>
              </a:rPr>
              <a:t>a </a:t>
            </a:r>
            <a:r>
              <a:rPr lang="cs-CZ" sz="1100" dirty="0" smtClean="0">
                <a:solidFill>
                  <a:prstClr val="black"/>
                </a:solidFill>
              </a:rPr>
              <a:t>od stejného roku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endParaRPr lang="cs-CZ" sz="1100" dirty="0" smtClean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podílel se na </a:t>
            </a:r>
            <a:r>
              <a:rPr lang="cs-CZ" sz="1100" dirty="0">
                <a:solidFill>
                  <a:prstClr val="black"/>
                </a:solidFill>
              </a:rPr>
              <a:t>stavebních zakázkách o objemu víc jak </a:t>
            </a:r>
            <a:r>
              <a:rPr lang="cs-CZ" sz="1100" dirty="0" smtClean="0">
                <a:solidFill>
                  <a:prstClr val="black"/>
                </a:solidFill>
              </a:rPr>
              <a:t>130 </a:t>
            </a:r>
            <a:r>
              <a:rPr lang="cs-CZ" sz="1100" dirty="0">
                <a:solidFill>
                  <a:prstClr val="black"/>
                </a:solidFill>
              </a:rPr>
              <a:t>mil.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 smtClean="0">
              <a:solidFill>
                <a:schemeClr val="bg1"/>
              </a:solidFill>
            </a:endParaRPr>
          </a:p>
        </p:txBody>
      </p:sp>
      <p:sp>
        <p:nvSpPr>
          <p:cNvPr id="36" name="Zástupný symbol pro obsah 2"/>
          <p:cNvSpPr txBox="1">
            <a:spLocks/>
          </p:cNvSpPr>
          <p:nvPr/>
        </p:nvSpPr>
        <p:spPr>
          <a:xfrm>
            <a:off x="407782" y="2720751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Příprava staveb</a:t>
            </a:r>
            <a:endParaRPr lang="cs-CZ" sz="1938" b="1" dirty="0">
              <a:solidFill>
                <a:schemeClr val="bg1"/>
              </a:solidFill>
            </a:endParaRPr>
          </a:p>
        </p:txBody>
      </p:sp>
      <p:pic>
        <p:nvPicPr>
          <p:cNvPr id="5123" name="Picture 3" descr="R:\OSTATNI\LIDE\2016_02\ema_havelkova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68" y="3157100"/>
            <a:ext cx="1171543" cy="175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:\OSTATNI\LIDE\2016_02\lenka_brozova_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008" y="3157101"/>
            <a:ext cx="1171542" cy="175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ovéPole 36"/>
          <p:cNvSpPr txBox="1"/>
          <p:nvPr/>
        </p:nvSpPr>
        <p:spPr>
          <a:xfrm>
            <a:off x="4650708" y="3181828"/>
            <a:ext cx="19292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Lenka Brožová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řípravář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2007 </a:t>
            </a:r>
            <a:r>
              <a:rPr lang="cs-CZ" sz="1100" dirty="0">
                <a:solidFill>
                  <a:prstClr val="black"/>
                </a:solidFill>
              </a:rPr>
              <a:t>a od roku </a:t>
            </a:r>
            <a:r>
              <a:rPr lang="cs-CZ" sz="1100" dirty="0" smtClean="0">
                <a:solidFill>
                  <a:prstClr val="black"/>
                </a:solidFill>
              </a:rPr>
              <a:t>2013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podílela  </a:t>
            </a:r>
            <a:r>
              <a:rPr lang="cs-CZ" sz="1100" dirty="0">
                <a:solidFill>
                  <a:prstClr val="black"/>
                </a:solidFill>
              </a:rPr>
              <a:t>se na stavebních zakázkách o objemu víc jak </a:t>
            </a:r>
            <a:r>
              <a:rPr lang="cs-CZ" sz="1100" dirty="0" smtClean="0">
                <a:solidFill>
                  <a:prstClr val="black"/>
                </a:solidFill>
              </a:rPr>
              <a:t>990 </a:t>
            </a:r>
            <a:r>
              <a:rPr lang="cs-CZ" sz="1100" dirty="0">
                <a:solidFill>
                  <a:prstClr val="black"/>
                </a:solidFill>
              </a:rPr>
              <a:t>mil.</a:t>
            </a: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39" name="TextovéPole 38"/>
          <p:cNvSpPr txBox="1"/>
          <p:nvPr/>
        </p:nvSpPr>
        <p:spPr>
          <a:xfrm>
            <a:off x="4650708" y="5237490"/>
            <a:ext cx="178705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Ondřej Goldšmíd</a:t>
            </a:r>
          </a:p>
          <a:p>
            <a:r>
              <a:rPr lang="cs-CZ" sz="1100" dirty="0" smtClean="0">
                <a:solidFill>
                  <a:prstClr val="black"/>
                </a:solidFill>
              </a:rPr>
              <a:t>přípravář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 projekci pozemních staveb  pracoval do roku 2016 a od stejného roku působí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endParaRPr lang="cs-CZ" sz="1100" dirty="0" smtClean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v přípravě se podílel  na </a:t>
            </a:r>
            <a:r>
              <a:rPr lang="cs-CZ" sz="1100" dirty="0">
                <a:solidFill>
                  <a:prstClr val="black"/>
                </a:solidFill>
              </a:rPr>
              <a:t>stavebních zakázkách </a:t>
            </a:r>
            <a:endParaRPr lang="cs-CZ" sz="1100" dirty="0" smtClean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o </a:t>
            </a:r>
            <a:r>
              <a:rPr lang="cs-CZ" sz="1100" dirty="0">
                <a:solidFill>
                  <a:prstClr val="black"/>
                </a:solidFill>
              </a:rPr>
              <a:t>objemu víc jak </a:t>
            </a:r>
            <a:r>
              <a:rPr lang="cs-CZ" sz="1100" dirty="0" smtClean="0">
                <a:solidFill>
                  <a:prstClr val="black"/>
                </a:solidFill>
              </a:rPr>
              <a:t>90  </a:t>
            </a:r>
            <a:r>
              <a:rPr lang="cs-CZ" sz="1100" dirty="0">
                <a:solidFill>
                  <a:prstClr val="black"/>
                </a:solidFill>
              </a:rPr>
              <a:t>mil.</a:t>
            </a:r>
          </a:p>
          <a:p>
            <a:endParaRPr lang="cs-CZ" sz="1100" dirty="0" smtClean="0">
              <a:solidFill>
                <a:schemeClr val="bg1"/>
              </a:solidFill>
            </a:endParaRPr>
          </a:p>
        </p:txBody>
      </p:sp>
      <p:pic>
        <p:nvPicPr>
          <p:cNvPr id="5125" name="Picture 5" descr="R:\OSTATNI\LIDE\2016_02\jan_pergler_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1" y="5246980"/>
            <a:ext cx="1183629" cy="177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R:\OSTATNI\LIDE\2016_02\ondrej_goldsmid_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320" y="5224841"/>
            <a:ext cx="1198389" cy="179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ovéPole 39"/>
          <p:cNvSpPr txBox="1"/>
          <p:nvPr/>
        </p:nvSpPr>
        <p:spPr>
          <a:xfrm>
            <a:off x="1628800" y="7245631"/>
            <a:ext cx="1787057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Šimon Halama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přípravář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2014 </a:t>
            </a:r>
            <a:r>
              <a:rPr lang="cs-CZ" sz="1100" dirty="0">
                <a:solidFill>
                  <a:prstClr val="black"/>
                </a:solidFill>
              </a:rPr>
              <a:t>a od roku </a:t>
            </a:r>
            <a:r>
              <a:rPr lang="cs-CZ" sz="1100" dirty="0" smtClean="0">
                <a:solidFill>
                  <a:prstClr val="black"/>
                </a:solidFill>
              </a:rPr>
              <a:t>2016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podílel  se na stavebních zakázkách o objemu víc jak 200 mil.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 smtClean="0">
              <a:solidFill>
                <a:schemeClr val="bg1"/>
              </a:solidFill>
            </a:endParaRPr>
          </a:p>
        </p:txBody>
      </p:sp>
      <p:pic>
        <p:nvPicPr>
          <p:cNvPr id="1027" name="Picture 3" descr="R:\OSTATNI\LIDE\2016_03\simon_halama_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5" y="7245631"/>
            <a:ext cx="1174335" cy="176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:\OSTATNI\LIDE\2016_03\daniela_simackova_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572" y="7291261"/>
            <a:ext cx="1171421" cy="175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ovéPole 20"/>
          <p:cNvSpPr txBox="1"/>
          <p:nvPr/>
        </p:nvSpPr>
        <p:spPr>
          <a:xfrm>
            <a:off x="1573572" y="3157100"/>
            <a:ext cx="19292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Ema Havelková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přípravář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2009 </a:t>
            </a:r>
            <a:r>
              <a:rPr lang="cs-CZ" sz="1100" dirty="0">
                <a:solidFill>
                  <a:prstClr val="black"/>
                </a:solidFill>
              </a:rPr>
              <a:t>a od </a:t>
            </a:r>
            <a:r>
              <a:rPr lang="cs-CZ" sz="1100" dirty="0" smtClean="0">
                <a:solidFill>
                  <a:prstClr val="black"/>
                </a:solidFill>
              </a:rPr>
              <a:t>stejného roku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 smtClean="0">
                <a:solidFill>
                  <a:prstClr val="black"/>
                </a:solidFill>
              </a:rPr>
              <a:t>podílela  </a:t>
            </a:r>
            <a:r>
              <a:rPr lang="cs-CZ" sz="1100" dirty="0">
                <a:solidFill>
                  <a:prstClr val="black"/>
                </a:solidFill>
              </a:rPr>
              <a:t>se na stavebních zakázkách o objemu víc jak </a:t>
            </a:r>
            <a:r>
              <a:rPr lang="cs-CZ" sz="1100" dirty="0" smtClean="0">
                <a:solidFill>
                  <a:prstClr val="black"/>
                </a:solidFill>
              </a:rPr>
              <a:t>860 </a:t>
            </a:r>
            <a:r>
              <a:rPr lang="cs-CZ" sz="1100" dirty="0">
                <a:solidFill>
                  <a:prstClr val="black"/>
                </a:solidFill>
              </a:rPr>
              <a:t>mil.</a:t>
            </a: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4692066" y="7291261"/>
            <a:ext cx="192927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Daniela Šimáčková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asistentka přípravy a realizace staveb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</a:t>
            </a:r>
            <a:r>
              <a:rPr lang="cs-CZ" sz="1100" dirty="0" smtClean="0">
                <a:solidFill>
                  <a:prstClr val="black"/>
                </a:solidFill>
              </a:rPr>
              <a:t>e společnosti </a:t>
            </a:r>
            <a:r>
              <a:rPr lang="cs-CZ" sz="1100" dirty="0" err="1" smtClean="0">
                <a:solidFill>
                  <a:prstClr val="black"/>
                </a:solidFill>
              </a:rPr>
              <a:t>Kasten</a:t>
            </a:r>
            <a:r>
              <a:rPr lang="cs-CZ" sz="1100" dirty="0" smtClean="0">
                <a:solidFill>
                  <a:prstClr val="black"/>
                </a:solidFill>
              </a:rPr>
              <a:t> pracuje od roku 2016.</a:t>
            </a:r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18" name="Picture 9" descr="R:\OSTATNI\LIDE\2016_02\katerina_konvalinkova_0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60" y="1131319"/>
            <a:ext cx="1188366" cy="178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1614206" y="1164093"/>
            <a:ext cx="1844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Kateřina Konvalinková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ersonální referent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r>
              <a:rPr lang="cs-CZ" sz="1100" dirty="0">
                <a:solidFill>
                  <a:prstClr val="black"/>
                </a:solidFill>
              </a:rPr>
              <a:t> pracuje od roku </a:t>
            </a:r>
            <a:r>
              <a:rPr lang="cs-CZ" sz="1100" dirty="0" smtClean="0">
                <a:solidFill>
                  <a:prstClr val="black"/>
                </a:solidFill>
              </a:rPr>
              <a:t>2009.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20" name="Picture 2" descr="R:\OSTATNI\LIDE\2016_03\nikola_tlusta_0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47" y="1134874"/>
            <a:ext cx="1189220" cy="178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ovéPole 23"/>
          <p:cNvSpPr txBox="1"/>
          <p:nvPr/>
        </p:nvSpPr>
        <p:spPr>
          <a:xfrm>
            <a:off x="4709271" y="1131319"/>
            <a:ext cx="1844832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Nikola Tlustá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a</a:t>
            </a:r>
            <a:r>
              <a:rPr lang="cs-CZ" sz="1100" dirty="0" smtClean="0">
                <a:solidFill>
                  <a:prstClr val="black"/>
                </a:solidFill>
              </a:rPr>
              <a:t>dministrativní pracovník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r>
              <a:rPr lang="cs-CZ" sz="1100" dirty="0">
                <a:solidFill>
                  <a:prstClr val="black"/>
                </a:solidFill>
              </a:rPr>
              <a:t> pracuje od roku </a:t>
            </a:r>
            <a:r>
              <a:rPr lang="cs-CZ" sz="1100" dirty="0" smtClean="0">
                <a:solidFill>
                  <a:prstClr val="black"/>
                </a:solidFill>
              </a:rPr>
              <a:t>2017.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5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Obrázek 29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233561"/>
            <a:ext cx="6855984" cy="9697900"/>
          </a:xfrm>
          <a:prstGeom prst="rect">
            <a:avLst/>
          </a:prstGeom>
        </p:spPr>
      </p:pic>
      <p:sp>
        <p:nvSpPr>
          <p:cNvPr id="36" name="Zástupný symbol pro obsah 2"/>
          <p:cNvSpPr txBox="1">
            <a:spLocks/>
          </p:cNvSpPr>
          <p:nvPr/>
        </p:nvSpPr>
        <p:spPr>
          <a:xfrm>
            <a:off x="407782" y="233561"/>
            <a:ext cx="6172200" cy="41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221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16520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93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3303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66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49559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6607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82598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11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15637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32156" indent="0" algn="ctr" defTabSz="633039" rtl="0" eaLnBrk="1" latinLnBrk="0" hangingPunct="1">
              <a:spcBef>
                <a:spcPct val="20000"/>
              </a:spcBef>
              <a:buFont typeface="Arial" pitchFamily="34" charset="0"/>
              <a:buNone/>
              <a:defRPr sz="13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938" b="1" dirty="0" smtClean="0">
                <a:solidFill>
                  <a:schemeClr val="bg1"/>
                </a:solidFill>
              </a:rPr>
              <a:t>Realizace staveb</a:t>
            </a:r>
            <a:endParaRPr lang="cs-CZ" sz="1938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R:\OSTATNI\LIDE\2016_02\jaroslav_brzobohaty_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69" y="724480"/>
            <a:ext cx="1171543" cy="175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R:\OSTATNI\LIDE\2016_02\roman_slepicka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007" y="719682"/>
            <a:ext cx="1186503" cy="177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ovéPole 20"/>
          <p:cNvSpPr txBox="1"/>
          <p:nvPr/>
        </p:nvSpPr>
        <p:spPr>
          <a:xfrm>
            <a:off x="4642811" y="2695364"/>
            <a:ext cx="18448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Michael Vávra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</a:t>
            </a:r>
            <a:r>
              <a:rPr lang="cs-CZ" sz="1100" dirty="0" smtClean="0">
                <a:solidFill>
                  <a:prstClr val="black"/>
                </a:solidFill>
              </a:rPr>
              <a:t>tavební mistr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2012 a </a:t>
            </a:r>
            <a:r>
              <a:rPr lang="cs-CZ" sz="1100" dirty="0">
                <a:solidFill>
                  <a:prstClr val="black"/>
                </a:solidFill>
              </a:rPr>
              <a:t>od roku </a:t>
            </a:r>
            <a:r>
              <a:rPr lang="cs-CZ" sz="1100" dirty="0" smtClean="0">
                <a:solidFill>
                  <a:prstClr val="black"/>
                </a:solidFill>
              </a:rPr>
              <a:t>2013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odílel se na realizaci stavebních projektů                o objemu 450 mil</a:t>
            </a:r>
            <a:r>
              <a:rPr lang="cs-CZ" sz="1100" dirty="0">
                <a:solidFill>
                  <a:prstClr val="black"/>
                </a:solidFill>
              </a:rPr>
              <a:t>. 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pic>
        <p:nvPicPr>
          <p:cNvPr id="6148" name="Picture 4" descr="R:\OSTATNI\LIDE\2016_02\tomas_lemarie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1" y="4779271"/>
            <a:ext cx="1221579" cy="183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R:\OSTATNI\LIDE\2016_02\michael_vavra_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961" y="2717616"/>
            <a:ext cx="1202112" cy="180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:\OSTATNI\LIDE\2016_02\miroslav_svejcar_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82" y="2689257"/>
            <a:ext cx="1221018" cy="183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580" y="4779271"/>
            <a:ext cx="1214310" cy="1821637"/>
          </a:xfrm>
          <a:prstGeom prst="rect">
            <a:avLst/>
          </a:prstGeom>
        </p:spPr>
      </p:pic>
      <p:sp>
        <p:nvSpPr>
          <p:cNvPr id="28" name="TextovéPole 27"/>
          <p:cNvSpPr txBox="1"/>
          <p:nvPr/>
        </p:nvSpPr>
        <p:spPr>
          <a:xfrm>
            <a:off x="4635073" y="4729604"/>
            <a:ext cx="178932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Jan Růžička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</a:t>
            </a:r>
            <a:r>
              <a:rPr lang="cs-CZ" sz="1100" dirty="0" smtClean="0">
                <a:solidFill>
                  <a:prstClr val="black"/>
                </a:solidFill>
              </a:rPr>
              <a:t>tavební mistr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2016 </a:t>
            </a:r>
            <a:r>
              <a:rPr lang="cs-CZ" sz="1100" dirty="0">
                <a:solidFill>
                  <a:prstClr val="black"/>
                </a:solidFill>
              </a:rPr>
              <a:t>a od </a:t>
            </a:r>
            <a:r>
              <a:rPr lang="cs-CZ" sz="1100" dirty="0" smtClean="0">
                <a:solidFill>
                  <a:prstClr val="black"/>
                </a:solidFill>
              </a:rPr>
              <a:t>stejného roku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odílel </a:t>
            </a:r>
            <a:r>
              <a:rPr lang="cs-CZ" sz="1100" dirty="0">
                <a:solidFill>
                  <a:prstClr val="black"/>
                </a:solidFill>
              </a:rPr>
              <a:t>se na realizaci stavebních projektů </a:t>
            </a:r>
            <a:r>
              <a:rPr lang="cs-CZ" sz="1100" dirty="0" smtClean="0">
                <a:solidFill>
                  <a:prstClr val="black"/>
                </a:solidFill>
              </a:rPr>
              <a:t>             o </a:t>
            </a:r>
            <a:r>
              <a:rPr lang="cs-CZ" sz="1100" dirty="0">
                <a:solidFill>
                  <a:prstClr val="black"/>
                </a:solidFill>
              </a:rPr>
              <a:t>objemu </a:t>
            </a:r>
            <a:r>
              <a:rPr lang="cs-CZ" sz="1100" dirty="0" smtClean="0">
                <a:solidFill>
                  <a:prstClr val="black"/>
                </a:solidFill>
              </a:rPr>
              <a:t>12 </a:t>
            </a:r>
            <a:r>
              <a:rPr lang="cs-CZ" sz="1100" dirty="0">
                <a:solidFill>
                  <a:prstClr val="black"/>
                </a:solidFill>
              </a:rPr>
              <a:t>mil. </a:t>
            </a: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4681431" y="719682"/>
            <a:ext cx="18448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Roman Slepička 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</a:t>
            </a:r>
            <a:r>
              <a:rPr lang="cs-CZ" sz="1100" dirty="0" smtClean="0">
                <a:solidFill>
                  <a:prstClr val="black"/>
                </a:solidFill>
              </a:rPr>
              <a:t>tavební mistr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1995 a </a:t>
            </a:r>
            <a:r>
              <a:rPr lang="cs-CZ" sz="1100" dirty="0">
                <a:solidFill>
                  <a:prstClr val="black"/>
                </a:solidFill>
              </a:rPr>
              <a:t>od roku </a:t>
            </a:r>
            <a:r>
              <a:rPr lang="cs-CZ" sz="1100" dirty="0" smtClean="0">
                <a:solidFill>
                  <a:prstClr val="black"/>
                </a:solidFill>
              </a:rPr>
              <a:t>2011 </a:t>
            </a:r>
            <a:r>
              <a:rPr lang="cs-CZ" sz="1100" dirty="0">
                <a:solidFill>
                  <a:prstClr val="black"/>
                </a:solidFill>
              </a:rPr>
              <a:t>ve 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odílel se na realizaci stavebních projektů                o objemu 330 mil</a:t>
            </a:r>
            <a:r>
              <a:rPr lang="cs-CZ" sz="1100" dirty="0">
                <a:solidFill>
                  <a:prstClr val="black"/>
                </a:solidFill>
              </a:rPr>
              <a:t>. 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1637582" y="2668593"/>
            <a:ext cx="18448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Miroslav Švejcar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</a:t>
            </a:r>
            <a:r>
              <a:rPr lang="cs-CZ" sz="1100" dirty="0" smtClean="0">
                <a:solidFill>
                  <a:prstClr val="black"/>
                </a:solidFill>
              </a:rPr>
              <a:t>tavební mistr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2013 a stejného roku  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odílel se na realizaci stavebních projektů               o objemu 160 mil</a:t>
            </a:r>
            <a:r>
              <a:rPr lang="cs-CZ" sz="1100" dirty="0">
                <a:solidFill>
                  <a:prstClr val="black"/>
                </a:solidFill>
              </a:rPr>
              <a:t>. 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1645320" y="719682"/>
            <a:ext cx="1844832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Jaroslav Brzobohatý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</a:t>
            </a:r>
            <a:r>
              <a:rPr lang="cs-CZ" sz="1100" dirty="0" smtClean="0">
                <a:solidFill>
                  <a:prstClr val="black"/>
                </a:solidFill>
              </a:rPr>
              <a:t>tavební mistr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1986 a </a:t>
            </a:r>
            <a:r>
              <a:rPr lang="cs-CZ" sz="1100" dirty="0">
                <a:solidFill>
                  <a:prstClr val="black"/>
                </a:solidFill>
              </a:rPr>
              <a:t>od roku </a:t>
            </a:r>
            <a:r>
              <a:rPr lang="cs-CZ" sz="1100" dirty="0" smtClean="0">
                <a:solidFill>
                  <a:prstClr val="black"/>
                </a:solidFill>
              </a:rPr>
              <a:t>2012  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odílel se na realizaci stavebních projektů               o objemu 200 mil</a:t>
            </a:r>
            <a:r>
              <a:rPr lang="cs-CZ" sz="1100" dirty="0">
                <a:solidFill>
                  <a:prstClr val="black"/>
                </a:solidFill>
              </a:rPr>
              <a:t>. </a:t>
            </a:r>
          </a:p>
        </p:txBody>
      </p:sp>
      <p:sp>
        <p:nvSpPr>
          <p:cNvPr id="38" name="TextovéPole 37"/>
          <p:cNvSpPr txBox="1"/>
          <p:nvPr/>
        </p:nvSpPr>
        <p:spPr>
          <a:xfrm>
            <a:off x="1615110" y="4726612"/>
            <a:ext cx="18448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prstClr val="black"/>
                </a:solidFill>
              </a:rPr>
              <a:t>Tomáš Lemarie</a:t>
            </a:r>
            <a:endParaRPr lang="cs-CZ" sz="1400" b="1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s</a:t>
            </a:r>
            <a:r>
              <a:rPr lang="cs-CZ" sz="1100" dirty="0" smtClean="0">
                <a:solidFill>
                  <a:prstClr val="black"/>
                </a:solidFill>
              </a:rPr>
              <a:t>tavební mistr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ve stavebnictví pracuje od roku </a:t>
            </a:r>
            <a:r>
              <a:rPr lang="cs-CZ" sz="1100" dirty="0" smtClean="0">
                <a:solidFill>
                  <a:prstClr val="black"/>
                </a:solidFill>
              </a:rPr>
              <a:t>2015 a </a:t>
            </a:r>
            <a:r>
              <a:rPr lang="cs-CZ" sz="1100" dirty="0">
                <a:solidFill>
                  <a:prstClr val="black"/>
                </a:solidFill>
              </a:rPr>
              <a:t>od </a:t>
            </a:r>
            <a:r>
              <a:rPr lang="cs-CZ" sz="1100" dirty="0" smtClean="0">
                <a:solidFill>
                  <a:prstClr val="black"/>
                </a:solidFill>
              </a:rPr>
              <a:t>stejného roku ve </a:t>
            </a:r>
            <a:r>
              <a:rPr lang="cs-CZ" sz="1100" dirty="0">
                <a:solidFill>
                  <a:prstClr val="black"/>
                </a:solidFill>
              </a:rPr>
              <a:t>společnosti </a:t>
            </a:r>
            <a:r>
              <a:rPr lang="cs-CZ" sz="1100" dirty="0" err="1">
                <a:solidFill>
                  <a:prstClr val="black"/>
                </a:solidFill>
              </a:rPr>
              <a:t>Kasten</a:t>
            </a:r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  <a:p>
            <a:r>
              <a:rPr lang="cs-CZ" sz="1100" dirty="0">
                <a:solidFill>
                  <a:prstClr val="black"/>
                </a:solidFill>
              </a:rPr>
              <a:t>p</a:t>
            </a:r>
            <a:r>
              <a:rPr lang="cs-CZ" sz="1100" dirty="0" smtClean="0">
                <a:solidFill>
                  <a:prstClr val="black"/>
                </a:solidFill>
              </a:rPr>
              <a:t>odílel se na realizaci stavebních projektů               o objemu 30 mil</a:t>
            </a:r>
            <a:r>
              <a:rPr lang="cs-CZ" sz="1100" dirty="0">
                <a:solidFill>
                  <a:prstClr val="black"/>
                </a:solidFill>
              </a:rPr>
              <a:t>. </a:t>
            </a:r>
          </a:p>
          <a:p>
            <a:endParaRPr lang="cs-CZ" sz="1100" dirty="0">
              <a:solidFill>
                <a:prstClr val="black"/>
              </a:solidFill>
            </a:endParaRPr>
          </a:p>
          <a:p>
            <a:endParaRPr lang="cs-CZ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6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0" y="0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76864"/>
            <a:ext cx="6172200" cy="1487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 sz="3200" b="1" dirty="0" smtClean="0">
                <a:solidFill>
                  <a:srgbClr val="1F497D"/>
                </a:solidFill>
              </a:rPr>
              <a:t>Naší zákazníci o nás</a:t>
            </a:r>
            <a:r>
              <a:rPr lang="cs-CZ" dirty="0" smtClean="0">
                <a:solidFill>
                  <a:sysClr val="windowText" lastClr="000000"/>
                </a:solidFill>
              </a:rPr>
              <a:t/>
            </a:r>
            <a:br>
              <a:rPr lang="cs-CZ" dirty="0" smtClean="0">
                <a:solidFill>
                  <a:sysClr val="windowText" lastClr="000000"/>
                </a:solidFill>
              </a:rPr>
            </a:br>
            <a:r>
              <a:rPr lang="cs-CZ" sz="2800" dirty="0" smtClean="0">
                <a:solidFill>
                  <a:sysClr val="windowText" lastClr="000000"/>
                </a:solidFill>
              </a:rPr>
              <a:t>Z dopisů našich zákazníků</a:t>
            </a:r>
            <a:endParaRPr lang="cs-CZ" sz="2800" dirty="0">
              <a:solidFill>
                <a:sysClr val="windowText" lastClr="00000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42900" y="1932966"/>
            <a:ext cx="617106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cs-CZ" sz="1400" i="1" kern="0" dirty="0" smtClean="0">
                <a:solidFill>
                  <a:srgbClr val="4F81BD"/>
                </a:solidFill>
              </a:rPr>
              <a:t>„V předávacím protokole – bez závad – není popsáno vstřícné a rychlé jednání k nám, jako zákazníkovi od prvního kontaktu s firmou, zpracování nabídky, smlouvy, projektu a následné realizace zakázky. Oceňujeme přístup p. Kuchaře – vedoucího projektu, i rychlou a milou spolupráci se slečnou Havelkovou. K dobrému pocitu přispěl i velmi „pro zákaznicky“ orientovaný přístup pana Slepičky – stavebního mistra. Při řešení nejrůznějších, někdy i krizových situací, si vždy zachoval rozvahu a tím velmi napomáhal k jejich řešení.“</a:t>
            </a:r>
          </a:p>
          <a:p>
            <a:pPr algn="just"/>
            <a:endParaRPr lang="cs-CZ" sz="1200" i="1" kern="0" dirty="0">
              <a:solidFill>
                <a:prstClr val="black"/>
              </a:solidFill>
            </a:endParaRPr>
          </a:p>
          <a:p>
            <a:pPr algn="just"/>
            <a:r>
              <a:rPr lang="cs-CZ" sz="1200" kern="0" dirty="0" smtClean="0">
                <a:solidFill>
                  <a:prstClr val="black"/>
                </a:solidFill>
              </a:rPr>
              <a:t>Z dopisu zástupců domu Boženy Němcové 788-789 v Mladé Boleslavi z prosince 2013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42900" y="4064161"/>
            <a:ext cx="6171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cs-CZ" sz="1400" i="1" kern="0" dirty="0">
                <a:solidFill>
                  <a:srgbClr val="4F81BD"/>
                </a:solidFill>
              </a:rPr>
              <a:t>„Výsledek rekonstrukce tak zcela splnil a v některých ohledech dokonce předčil naše očekávání, protože jde o dílo opravdu velmi zdařilé. Jakési potvrzení této skutečnosti je i zájem členů výboru některých dalších SVJ, kteří si přišli pro inspiraci na svou vlastní rekonstrukci a tázali se, kdo že to tu stavěl.“</a:t>
            </a:r>
            <a:r>
              <a:rPr lang="cs-CZ" sz="1400" i="1" kern="0" dirty="0">
                <a:solidFill>
                  <a:prstClr val="black"/>
                </a:solidFill>
              </a:rPr>
              <a:t> </a:t>
            </a:r>
          </a:p>
          <a:p>
            <a:pPr algn="just"/>
            <a:endParaRPr lang="cs-CZ" sz="1200" i="1" kern="0" dirty="0">
              <a:solidFill>
                <a:prstClr val="black"/>
              </a:solidFill>
            </a:endParaRPr>
          </a:p>
          <a:p>
            <a:pPr algn="just"/>
            <a:r>
              <a:rPr lang="cs-CZ" sz="1200" kern="0" dirty="0" smtClean="0">
                <a:solidFill>
                  <a:prstClr val="black"/>
                </a:solidFill>
              </a:rPr>
              <a:t>Z dopisu zástupců domu Kralovická 1462-1465 v Plzni z února 2013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364480" y="5549025"/>
            <a:ext cx="617106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cs-CZ" sz="1400" i="1" kern="0" dirty="0">
                <a:solidFill>
                  <a:srgbClr val="4F81BD"/>
                </a:solidFill>
              </a:rPr>
              <a:t>„Vážený pane Kocourku,</a:t>
            </a:r>
          </a:p>
          <a:p>
            <a:pPr indent="457200" algn="just"/>
            <a:r>
              <a:rPr lang="cs-CZ" sz="1400" i="1" kern="0" dirty="0">
                <a:solidFill>
                  <a:srgbClr val="4F81BD"/>
                </a:solidFill>
              </a:rPr>
              <a:t>není bohužel v dnešní době mnoho důvodů ke spokojenosti dodavateli téměř čehokoli a proto jsem byl velmi mile překvapen přístupem Vaší firmy a Vašich zaměstnanců k plnění naší zakázky ohledně zateplení pláště našeho domu a dalších prací s tím souvisejících. Od samého počátků až do konce stavba probíhala plynule, veškeré naše požadavky, ale i řešení poměrně závažných problémů, které se objevily až v průběhu stavby a které nemohli pracovníci realizačního týmu předpokládat byly vyřešeny k naší plné spokojenosti.“</a:t>
            </a:r>
            <a:r>
              <a:rPr lang="cs-CZ" sz="1400" i="1" kern="0" dirty="0">
                <a:solidFill>
                  <a:prstClr val="black"/>
                </a:solidFill>
              </a:rPr>
              <a:t> </a:t>
            </a:r>
          </a:p>
          <a:p>
            <a:pPr algn="just"/>
            <a:endParaRPr lang="cs-CZ" sz="1200" kern="0" dirty="0">
              <a:solidFill>
                <a:prstClr val="black"/>
              </a:solidFill>
            </a:endParaRPr>
          </a:p>
          <a:p>
            <a:pPr algn="just"/>
            <a:r>
              <a:rPr lang="cs-CZ" sz="1200" kern="0" dirty="0" smtClean="0">
                <a:solidFill>
                  <a:prstClr val="black"/>
                </a:solidFill>
              </a:rPr>
              <a:t>Z dopisu zástupců domu Kouřimská 16 v Praze z července 2012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369044" y="7895664"/>
            <a:ext cx="6171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cs-CZ" sz="1400" i="1" kern="0" dirty="0" smtClean="0">
                <a:solidFill>
                  <a:srgbClr val="4F81BD"/>
                </a:solidFill>
              </a:rPr>
              <a:t>„Vážíme si </a:t>
            </a:r>
            <a:r>
              <a:rPr lang="cs-CZ" sz="1400" i="1" kern="0" dirty="0">
                <a:solidFill>
                  <a:srgbClr val="4F81BD"/>
                </a:solidFill>
              </a:rPr>
              <a:t>v</a:t>
            </a:r>
            <a:r>
              <a:rPr lang="cs-CZ" sz="1400" i="1" kern="0" dirty="0" smtClean="0">
                <a:solidFill>
                  <a:srgbClr val="4F81BD"/>
                </a:solidFill>
              </a:rPr>
              <a:t>aší práce a ceníme si kvality vámi odvedené práce</a:t>
            </a:r>
            <a:r>
              <a:rPr lang="cs-CZ" sz="1200" i="1" kern="0" dirty="0" smtClean="0">
                <a:solidFill>
                  <a:srgbClr val="4F81BD"/>
                </a:solidFill>
              </a:rPr>
              <a:t>“</a:t>
            </a:r>
            <a:endParaRPr lang="cs-CZ" sz="1200" i="1" kern="0" dirty="0">
              <a:solidFill>
                <a:prstClr val="black"/>
              </a:solidFill>
            </a:endParaRPr>
          </a:p>
          <a:p>
            <a:pPr algn="just"/>
            <a:endParaRPr lang="cs-CZ" sz="1200" kern="0" dirty="0">
              <a:solidFill>
                <a:prstClr val="black"/>
              </a:solidFill>
            </a:endParaRPr>
          </a:p>
          <a:p>
            <a:pPr algn="just"/>
            <a:r>
              <a:rPr lang="cs-CZ" sz="1200" kern="0" dirty="0" smtClean="0">
                <a:solidFill>
                  <a:prstClr val="black"/>
                </a:solidFill>
              </a:rPr>
              <a:t>Z dopisu zástupců domu </a:t>
            </a:r>
            <a:r>
              <a:rPr lang="cs-CZ" sz="1200" kern="0" dirty="0" err="1" smtClean="0">
                <a:solidFill>
                  <a:prstClr val="black"/>
                </a:solidFill>
              </a:rPr>
              <a:t>Churáńovská</a:t>
            </a:r>
            <a:r>
              <a:rPr lang="cs-CZ" sz="1200" kern="0" dirty="0" smtClean="0">
                <a:solidFill>
                  <a:prstClr val="black"/>
                </a:solidFill>
              </a:rPr>
              <a:t> 2695 v Praze z června 2017</a:t>
            </a:r>
          </a:p>
        </p:txBody>
      </p:sp>
    </p:spTree>
    <p:extLst>
      <p:ext uri="{BB962C8B-B14F-4D97-AF65-F5344CB8AC3E}">
        <p14:creationId xmlns:p14="http://schemas.microsoft.com/office/powerpoint/2010/main" val="399099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18363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152800"/>
            <a:ext cx="6172200" cy="1099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 sz="3200" b="1" dirty="0" smtClean="0">
                <a:solidFill>
                  <a:srgbClr val="1F497D"/>
                </a:solidFill>
              </a:rPr>
              <a:t>CENOVÁ </a:t>
            </a:r>
            <a:r>
              <a:rPr lang="cs-CZ" sz="3200" b="1" smtClean="0">
                <a:solidFill>
                  <a:srgbClr val="1F497D"/>
                </a:solidFill>
              </a:rPr>
              <a:t>NABÍDKA A KVALIFIKACE</a:t>
            </a:r>
            <a:r>
              <a:rPr lang="cs-CZ" sz="3200" b="1" dirty="0" smtClean="0">
                <a:solidFill>
                  <a:sysClr val="windowText" lastClr="000000"/>
                </a:solidFill>
              </a:rPr>
              <a:t/>
            </a:r>
            <a:br>
              <a:rPr lang="cs-CZ" sz="3200" b="1" dirty="0" smtClean="0">
                <a:solidFill>
                  <a:sysClr val="windowText" lastClr="000000"/>
                </a:solidFill>
              </a:rPr>
            </a:br>
            <a:r>
              <a:rPr lang="cs-CZ" sz="2800" dirty="0" smtClean="0">
                <a:solidFill>
                  <a:sysClr val="windowText" lastClr="000000"/>
                </a:solidFill>
              </a:rPr>
              <a:t>22 let zkušeností</a:t>
            </a:r>
            <a:endParaRPr lang="cs-CZ" sz="2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6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3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18363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152800"/>
            <a:ext cx="6172200" cy="1099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 sz="3200" b="1" dirty="0" smtClean="0">
                <a:solidFill>
                  <a:srgbClr val="1F497D"/>
                </a:solidFill>
              </a:rPr>
              <a:t>Výběr z našich realizací</a:t>
            </a:r>
            <a:r>
              <a:rPr lang="cs-CZ" sz="3200" b="1" dirty="0" smtClean="0">
                <a:solidFill>
                  <a:sysClr val="windowText" lastClr="000000"/>
                </a:solidFill>
              </a:rPr>
              <a:t/>
            </a:r>
            <a:br>
              <a:rPr lang="cs-CZ" sz="3200" b="1" dirty="0" smtClean="0">
                <a:solidFill>
                  <a:sysClr val="windowText" lastClr="000000"/>
                </a:solidFill>
              </a:rPr>
            </a:br>
            <a:r>
              <a:rPr lang="cs-CZ" sz="2800" dirty="0" smtClean="0">
                <a:solidFill>
                  <a:sysClr val="windowText" lastClr="000000"/>
                </a:solidFill>
              </a:rPr>
              <a:t>22 let ověřených referencí</a:t>
            </a:r>
            <a:endParaRPr lang="cs-CZ" sz="2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1F497D"/>
                </a:solidFill>
              </a:rPr>
              <a:t>Zateplení a sanace panelového </a:t>
            </a:r>
            <a:r>
              <a:rPr lang="cs-CZ" sz="2000" b="1" dirty="0" smtClean="0">
                <a:solidFill>
                  <a:srgbClr val="1F497D"/>
                </a:solidFill>
              </a:rPr>
              <a:t>domu</a:t>
            </a:r>
            <a:endParaRPr lang="cs-CZ" sz="2000" b="1" dirty="0">
              <a:solidFill>
                <a:srgbClr val="1F497D"/>
              </a:solidFill>
            </a:endParaRPr>
          </a:p>
          <a:p>
            <a:r>
              <a:rPr lang="cs-CZ" sz="1500" b="1" i="1" dirty="0">
                <a:solidFill>
                  <a:prstClr val="black"/>
                </a:solidFill>
              </a:rPr>
              <a:t>Bronzová 2024-6, Praha </a:t>
            </a:r>
            <a:r>
              <a:rPr lang="cs-CZ" sz="1500" b="1" i="1" dirty="0" smtClean="0">
                <a:solidFill>
                  <a:prstClr val="black"/>
                </a:solidFill>
              </a:rPr>
              <a:t>13</a:t>
            </a:r>
          </a:p>
          <a:p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 místo v kategorii realizace v soutěži</a:t>
            </a:r>
            <a:r>
              <a:rPr lang="cs-CZ" sz="20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TOP Panel 2014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sp>
        <p:nvSpPr>
          <p:cNvPr id="14" name="Rectangle 3" descr="DSC_9241"/>
          <p:cNvSpPr>
            <a:spLocks noChangeArrowheads="1"/>
          </p:cNvSpPr>
          <p:nvPr/>
        </p:nvSpPr>
        <p:spPr bwMode="auto">
          <a:xfrm>
            <a:off x="1822346" y="4396863"/>
            <a:ext cx="3180080" cy="15144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5" name="Rectangle 5" descr="DSC_9196"/>
          <p:cNvSpPr>
            <a:spLocks noChangeArrowheads="1"/>
          </p:cNvSpPr>
          <p:nvPr/>
        </p:nvSpPr>
        <p:spPr bwMode="auto">
          <a:xfrm>
            <a:off x="168171" y="2730623"/>
            <a:ext cx="1514475" cy="318071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6" name="Rectangle 7" descr="DSC_9200"/>
          <p:cNvSpPr>
            <a:spLocks noChangeArrowheads="1"/>
          </p:cNvSpPr>
          <p:nvPr/>
        </p:nvSpPr>
        <p:spPr bwMode="auto">
          <a:xfrm>
            <a:off x="5142761" y="2730623"/>
            <a:ext cx="1514475" cy="1514475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7" name="Rectangle 8" descr="DSC_9242"/>
          <p:cNvSpPr>
            <a:spLocks noChangeArrowheads="1"/>
          </p:cNvSpPr>
          <p:nvPr/>
        </p:nvSpPr>
        <p:spPr bwMode="auto">
          <a:xfrm>
            <a:off x="5142761" y="4396863"/>
            <a:ext cx="1514475" cy="1514475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8" name="Rectangle 13" descr="DSC_9177"/>
          <p:cNvSpPr>
            <a:spLocks noChangeArrowheads="1"/>
          </p:cNvSpPr>
          <p:nvPr/>
        </p:nvSpPr>
        <p:spPr bwMode="auto">
          <a:xfrm>
            <a:off x="1826156" y="2730623"/>
            <a:ext cx="1514475" cy="1514475"/>
          </a:xfrm>
          <a:prstGeom prst="rect">
            <a:avLst/>
          </a:prstGeom>
          <a:blipFill dpi="0" rotWithShape="0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9" name="Rectangle 14" descr="DSC_9184"/>
          <p:cNvSpPr>
            <a:spLocks noChangeArrowheads="1"/>
          </p:cNvSpPr>
          <p:nvPr/>
        </p:nvSpPr>
        <p:spPr bwMode="auto">
          <a:xfrm>
            <a:off x="3484141" y="2730623"/>
            <a:ext cx="1514475" cy="1514475"/>
          </a:xfrm>
          <a:prstGeom prst="rect">
            <a:avLst/>
          </a:prstGeom>
          <a:blipFill dpi="0" rotWithShape="0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75676" y="6160671"/>
          <a:ext cx="6481560" cy="2164516"/>
        </p:xfrm>
        <a:graphic>
          <a:graphicData uri="http://schemas.openxmlformats.org/drawingml/2006/table">
            <a:tbl>
              <a:tblPr firstRow="1" firstCol="1" bandRow="1"/>
              <a:tblGrid>
                <a:gridCol w="1648905"/>
                <a:gridCol w="4832655"/>
              </a:tblGrid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Bytové družstvo Bronzová 2024-6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Bronzová 2026/33, Praha 5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duben 2011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16 878 522,00 Kč s DPH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8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UDĚLENÁ OCENĚNÍ: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Kopecký Martin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Stavba získala 1. místo v soutěži TOP Panel 2014 v kategorii Realizace, které vyhlašuje vydavatelství Net </a:t>
                      </a:r>
                      <a:r>
                        <a:rPr lang="cs-CZ" sz="1200" b="0" i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Press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Media ve spolupráci se společností </a:t>
                      </a:r>
                      <a:r>
                        <a:rPr lang="cs-CZ" sz="1200" b="0" i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Incheba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 rámci doprovodných akcí výstavy PRAGOINTERIER 2014.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504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55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rgbClr val="1F497D"/>
                </a:solidFill>
              </a:rPr>
              <a:t>Realizace úspor energie bytového </a:t>
            </a:r>
            <a:r>
              <a:rPr lang="pl-PL" sz="2000" b="1" dirty="0" smtClean="0">
                <a:solidFill>
                  <a:srgbClr val="1F497D"/>
                </a:solidFill>
              </a:rPr>
              <a:t>domu</a:t>
            </a:r>
            <a:endParaRPr lang="cs-CZ" sz="2000" b="1" dirty="0">
              <a:solidFill>
                <a:srgbClr val="1F497D"/>
              </a:solidFill>
            </a:endParaRPr>
          </a:p>
          <a:p>
            <a:r>
              <a:rPr lang="cs-CZ" sz="1500" b="1" i="1" dirty="0">
                <a:solidFill>
                  <a:prstClr val="black"/>
                </a:solidFill>
              </a:rPr>
              <a:t>Pavlišovská 2295-6, Praha </a:t>
            </a:r>
            <a:r>
              <a:rPr lang="cs-CZ" sz="1500" b="1" i="1" dirty="0" smtClean="0">
                <a:solidFill>
                  <a:prstClr val="black"/>
                </a:solidFill>
              </a:rPr>
              <a:t>9</a:t>
            </a:r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cs-CZ" sz="1500" b="1" i="1" dirty="0" smtClean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5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FASÁDA ROKU 2014 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cena časopisu </a:t>
            </a:r>
            <a:r>
              <a:rPr lang="cs-CZ" sz="15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PANEL PLUS</a:t>
            </a:r>
            <a:endParaRPr lang="cs-CZ" sz="1500" b="1" dirty="0">
              <a:solidFill>
                <a:prstClr val="black"/>
              </a:solidFill>
            </a:endParaRPr>
          </a:p>
        </p:txBody>
      </p:sp>
      <p:sp>
        <p:nvSpPr>
          <p:cNvPr id="11" name="Rectangle 3" descr="aaaaaaaaaaPavlisovska_2295_6_Praha_13"/>
          <p:cNvSpPr>
            <a:spLocks noChangeArrowheads="1"/>
          </p:cNvSpPr>
          <p:nvPr/>
        </p:nvSpPr>
        <p:spPr bwMode="auto">
          <a:xfrm>
            <a:off x="1860886" y="4386992"/>
            <a:ext cx="3180080" cy="15144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3" name="Rectangle 5" descr="aaaaaaPavlisovska_2295_6_Praha_06"/>
          <p:cNvSpPr>
            <a:spLocks noChangeArrowheads="1"/>
          </p:cNvSpPr>
          <p:nvPr/>
        </p:nvSpPr>
        <p:spPr bwMode="auto">
          <a:xfrm>
            <a:off x="206711" y="2720752"/>
            <a:ext cx="1514475" cy="318071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4" name="Rectangle 7" descr="aaaaaaaaaPavlisovska_2295_6_Praha_18"/>
          <p:cNvSpPr>
            <a:spLocks noChangeArrowheads="1"/>
          </p:cNvSpPr>
          <p:nvPr/>
        </p:nvSpPr>
        <p:spPr bwMode="auto">
          <a:xfrm>
            <a:off x="5181301" y="2720752"/>
            <a:ext cx="1514475" cy="1514475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5" name="Rectangle 8" descr="aaaaaaaaaaaPavlisovska_2295_6_Praha_12"/>
          <p:cNvSpPr>
            <a:spLocks noChangeArrowheads="1"/>
          </p:cNvSpPr>
          <p:nvPr/>
        </p:nvSpPr>
        <p:spPr bwMode="auto">
          <a:xfrm>
            <a:off x="5181301" y="4386992"/>
            <a:ext cx="1514475" cy="1514475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6" name="Rectangle 13" descr="aaaaaaaaaaPavlisovska_2295_6_Praha_24"/>
          <p:cNvSpPr>
            <a:spLocks noChangeArrowheads="1"/>
          </p:cNvSpPr>
          <p:nvPr/>
        </p:nvSpPr>
        <p:spPr bwMode="auto">
          <a:xfrm>
            <a:off x="1864696" y="2720752"/>
            <a:ext cx="1514475" cy="1514475"/>
          </a:xfrm>
          <a:prstGeom prst="rect">
            <a:avLst/>
          </a:prstGeom>
          <a:blipFill dpi="0" rotWithShape="0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7" name="Rectangle 14" descr="aaaaaaaPavlisovska_2295_6_Praha_03"/>
          <p:cNvSpPr>
            <a:spLocks noChangeArrowheads="1"/>
          </p:cNvSpPr>
          <p:nvPr/>
        </p:nvSpPr>
        <p:spPr bwMode="auto">
          <a:xfrm>
            <a:off x="3522681" y="2720752"/>
            <a:ext cx="1514475" cy="1514475"/>
          </a:xfrm>
          <a:prstGeom prst="rect">
            <a:avLst/>
          </a:prstGeom>
          <a:blipFill dpi="0" rotWithShape="0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graphicFrame>
        <p:nvGraphicFramePr>
          <p:cNvPr id="18" name="Tabulka 17"/>
          <p:cNvGraphicFramePr>
            <a:graphicFrameLocks noGrp="1"/>
          </p:cNvGraphicFramePr>
          <p:nvPr>
            <p:extLst/>
          </p:nvPr>
        </p:nvGraphicFramePr>
        <p:xfrm>
          <a:off x="175678" y="6463609"/>
          <a:ext cx="6481560" cy="2362509"/>
        </p:xfrm>
        <a:graphic>
          <a:graphicData uri="http://schemas.openxmlformats.org/drawingml/2006/table">
            <a:tbl>
              <a:tblPr firstRow="1" firstCol="1" bandRow="1"/>
              <a:tblGrid>
                <a:gridCol w="1648905"/>
                <a:gridCol w="4832655"/>
              </a:tblGrid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Bytové družstvo Pavlišovská 2295-6, Praha 9</a:t>
                      </a:r>
                      <a:endParaRPr lang="cs-CZ" sz="1200" b="0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Pavlišovská 2295/8, Praha 9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květen 2013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9 907 644,00 Kč s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8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UDĚLENÁ OCENĚNÍ: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 Kuchař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Naše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tavba si odnesla cenu časopisu PANEL PLUS na 14. ročníku  soutěže </a:t>
                      </a: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FASÁDA</a:t>
                      </a:r>
                      <a:r>
                        <a:rPr lang="cs-CZ" sz="1200" b="1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ROKU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 soutěže bylo přihlášeno celkem 185 </a:t>
                      </a:r>
                      <a:r>
                        <a:rPr lang="cs-CZ" sz="1200" b="0" i="0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soutěžných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prací, které hodnotila o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dborná porota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složená ze zástupců ČVUT Praha, VUT Brno, ČKAIT, ČSSI a </a:t>
                      </a:r>
                      <a:r>
                        <a:rPr lang="cs-CZ" sz="1200" b="0" i="0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Baumitu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3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1F497D"/>
                </a:solidFill>
              </a:rPr>
              <a:t>Zateplení </a:t>
            </a:r>
            <a:r>
              <a:rPr lang="cs-CZ" sz="2000" b="1" dirty="0" smtClean="0">
                <a:solidFill>
                  <a:srgbClr val="1F497D"/>
                </a:solidFill>
              </a:rPr>
              <a:t>polikliniky</a:t>
            </a:r>
          </a:p>
          <a:p>
            <a:r>
              <a:rPr lang="cs-CZ" sz="1500" b="1" i="1" dirty="0">
                <a:solidFill>
                  <a:prstClr val="black"/>
                </a:solidFill>
              </a:rPr>
              <a:t>Opatovská 1763, </a:t>
            </a:r>
            <a:r>
              <a:rPr lang="cs-CZ" sz="1500" b="1" i="1" dirty="0" smtClean="0">
                <a:solidFill>
                  <a:prstClr val="black"/>
                </a:solidFill>
              </a:rPr>
              <a:t>Praha</a:t>
            </a:r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cs-CZ" sz="1500" b="1" i="1" dirty="0" smtClean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místo v kategorii 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Rekonstrukce </a:t>
            </a:r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 soutěži</a:t>
            </a:r>
            <a:r>
              <a:rPr lang="cs-CZ" sz="20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FASÁDA ROKU 2010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75677" y="2806698"/>
            <a:ext cx="3182620" cy="318071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5150267" y="2806698"/>
            <a:ext cx="1514475" cy="151447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150267" y="4473573"/>
            <a:ext cx="1514475" cy="151447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491647" y="2806698"/>
            <a:ext cx="1514475" cy="151447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491647" y="4473573"/>
            <a:ext cx="1514475" cy="1514475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graphicFrame>
        <p:nvGraphicFramePr>
          <p:cNvPr id="10" name="Tabulka 9"/>
          <p:cNvGraphicFramePr>
            <a:graphicFrameLocks noGrp="1"/>
          </p:cNvGraphicFramePr>
          <p:nvPr>
            <p:extLst/>
          </p:nvPr>
        </p:nvGraphicFramePr>
        <p:xfrm>
          <a:off x="188219" y="6312821"/>
          <a:ext cx="6481560" cy="2374828"/>
        </p:xfrm>
        <a:graphic>
          <a:graphicData uri="http://schemas.openxmlformats.org/drawingml/2006/table">
            <a:tbl>
              <a:tblPr firstRow="1" firstCol="1" bandRow="1"/>
              <a:tblGrid>
                <a:gridCol w="1648905"/>
                <a:gridCol w="4832655"/>
              </a:tblGrid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Medifin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a.s.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Plaňanská 1, Praha 10</a:t>
                      </a:r>
                      <a:endParaRPr lang="cs-CZ" sz="1200" b="0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říjen 2010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5 722 590 Kč s DPH </a:t>
                      </a:r>
                      <a:endParaRPr lang="cs-CZ" sz="1200" b="1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8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UDĚLENÁ OCENĚNÍ: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Kopecký Martin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Stavba získala ocenění v soutěži </a:t>
                      </a: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Fasáda roku 2010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mezi rekordními 206 stavbami z celé republiky. V hlavních kategoriích Novostavba a Rekonstrukce bylo oceněno vždy po třech stavbách. O vítězích rozhodovala odborná porota složená z představitelů univerzitní sféry a profesních sdružení. 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26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1F497D"/>
                </a:solidFill>
              </a:rPr>
              <a:t>S</a:t>
            </a:r>
            <a:r>
              <a:rPr lang="cs-CZ" sz="2000" b="1" dirty="0" smtClean="0">
                <a:solidFill>
                  <a:srgbClr val="1F497D"/>
                </a:solidFill>
              </a:rPr>
              <a:t>anace </a:t>
            </a:r>
            <a:r>
              <a:rPr lang="cs-CZ" sz="2000" b="1" dirty="0">
                <a:solidFill>
                  <a:srgbClr val="1F497D"/>
                </a:solidFill>
              </a:rPr>
              <a:t>panelového </a:t>
            </a:r>
            <a:r>
              <a:rPr lang="cs-CZ" sz="2000" b="1" dirty="0" smtClean="0">
                <a:solidFill>
                  <a:srgbClr val="1F497D"/>
                </a:solidFill>
              </a:rPr>
              <a:t>domu</a:t>
            </a:r>
            <a:endParaRPr lang="cs-CZ" sz="2000" b="1" dirty="0">
              <a:solidFill>
                <a:srgbClr val="1F497D"/>
              </a:solidFill>
            </a:endParaRPr>
          </a:p>
          <a:p>
            <a:r>
              <a:rPr lang="cs-CZ" sz="1500" b="1" i="1" dirty="0" smtClean="0">
                <a:solidFill>
                  <a:prstClr val="black"/>
                </a:solidFill>
              </a:rPr>
              <a:t>U Děkanky 1641 - 44, </a:t>
            </a:r>
            <a:r>
              <a:rPr lang="cs-CZ" sz="1500" b="1" i="1" dirty="0">
                <a:solidFill>
                  <a:prstClr val="black"/>
                </a:solidFill>
              </a:rPr>
              <a:t>Praha 4</a:t>
            </a:r>
            <a:endParaRPr lang="cs-CZ" sz="1500" b="1" i="1" dirty="0" smtClean="0">
              <a:solidFill>
                <a:prstClr val="black"/>
              </a:solidFill>
            </a:endParaRPr>
          </a:p>
          <a:p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 místo 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kategorii Revitalizace v soutěži</a:t>
            </a:r>
            <a:r>
              <a:rPr lang="cs-CZ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BAREVNÝ DŮM 2012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75675" y="6845551"/>
          <a:ext cx="6481560" cy="2161794"/>
        </p:xfrm>
        <a:graphic>
          <a:graphicData uri="http://schemas.openxmlformats.org/drawingml/2006/table">
            <a:tbl>
              <a:tblPr firstRow="1" firstCol="1" bandRow="1"/>
              <a:tblGrid>
                <a:gridCol w="1648905"/>
                <a:gridCol w="4832655"/>
              </a:tblGrid>
              <a:tr h="195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Bytové družstvo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 Děkanky 1641,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Praha 4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červen 2012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12 612 794, 00 Kč </a:t>
                      </a: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357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UDĚLENÁ OCENĚNÍ: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Kopecký Martin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Stavba získala 1. místo v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kategorii Revitalizace v soutěži </a:t>
                      </a: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Barevný Dům 2012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Odborná porota posuzovala soutěžící projekty podle splněných podmínek, správného použití výrobků, provedení detailů a originality návrhu.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75" y="2615861"/>
            <a:ext cx="3049864" cy="200772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75" y="4727532"/>
            <a:ext cx="3049864" cy="200304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3395" y="2629706"/>
            <a:ext cx="1511097" cy="410087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1067" y="2627218"/>
            <a:ext cx="1770228" cy="130502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0639" y="4009864"/>
            <a:ext cx="1771083" cy="129632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5491" y="5383814"/>
            <a:ext cx="1798807" cy="134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6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1F497D"/>
                </a:solidFill>
              </a:rPr>
              <a:t>Rekonstrukce panelového domu</a:t>
            </a:r>
            <a:endParaRPr lang="cs-CZ" sz="2000" b="1" dirty="0">
              <a:solidFill>
                <a:srgbClr val="1F497D"/>
              </a:solidFill>
            </a:endParaRPr>
          </a:p>
          <a:p>
            <a:r>
              <a:rPr lang="cs-CZ" sz="1500" b="1" i="1" dirty="0" smtClean="0">
                <a:solidFill>
                  <a:prstClr val="black"/>
                </a:solidFill>
              </a:rPr>
              <a:t>Havlíčkova 952 - 956, Mladá Boleslav</a:t>
            </a:r>
          </a:p>
          <a:p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místo 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 soutěži</a:t>
            </a:r>
            <a:r>
              <a:rPr lang="cs-CZ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DŮM CEEERES 11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75675" y="6845551"/>
          <a:ext cx="6481560" cy="2161794"/>
        </p:xfrm>
        <a:graphic>
          <a:graphicData uri="http://schemas.openxmlformats.org/drawingml/2006/table">
            <a:tbl>
              <a:tblPr firstRow="1" firstCol="1" bandRow="1"/>
              <a:tblGrid>
                <a:gridCol w="1648905"/>
                <a:gridCol w="4832655"/>
              </a:tblGrid>
              <a:tr h="121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VJ – Havlíčkova 952-956 - MB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Havlíčkova 954, Mladá Boleslav, 293 01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leden 2011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19 926 038,95 Kč s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5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UDĚLENÁ OCENĚNÍ: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 Kuchař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Stavba získala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místo v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kategorii soutěže regenerací panelových domů  </a:t>
                      </a: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DŮM CEEERES 11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Odborníci posuzovali především dvě hodnoty - vzhled opraveného domu a procenta úspor energií ve vztahu k roku výstavby. 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15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76" y="2634806"/>
            <a:ext cx="3083394" cy="197775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75" y="4674624"/>
            <a:ext cx="3038143" cy="2055952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0638" y="2629705"/>
            <a:ext cx="1771083" cy="1305651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2915" y="3954249"/>
            <a:ext cx="1798806" cy="1316616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4700" y="5385840"/>
            <a:ext cx="1797021" cy="1338966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5772" y="2629705"/>
            <a:ext cx="1508972" cy="409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3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1F497D"/>
                </a:solidFill>
              </a:rPr>
              <a:t>Rekonstrukce panelového domu</a:t>
            </a:r>
            <a:endParaRPr lang="cs-CZ" sz="2000" b="1" dirty="0">
              <a:solidFill>
                <a:srgbClr val="1F497D"/>
              </a:solidFill>
            </a:endParaRPr>
          </a:p>
          <a:p>
            <a:r>
              <a:rPr lang="cs-CZ" sz="1500" b="1" i="1" dirty="0">
                <a:solidFill>
                  <a:prstClr val="black"/>
                </a:solidFill>
              </a:rPr>
              <a:t>Na Magistrále 812, 813, </a:t>
            </a:r>
            <a:r>
              <a:rPr lang="cs-CZ" sz="1500" b="1" i="1" dirty="0" smtClean="0">
                <a:solidFill>
                  <a:prstClr val="black"/>
                </a:solidFill>
              </a:rPr>
              <a:t>Kolín</a:t>
            </a:r>
          </a:p>
          <a:p>
            <a:r>
              <a:rPr lang="cs-CZ" sz="15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cs-CZ" sz="1500" b="1" i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místo v soutěži</a:t>
            </a:r>
            <a:r>
              <a:rPr lang="cs-CZ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DŮM CEEERES 09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75675" y="6845552"/>
          <a:ext cx="6481560" cy="2161794"/>
        </p:xfrm>
        <a:graphic>
          <a:graphicData uri="http://schemas.openxmlformats.org/drawingml/2006/table">
            <a:tbl>
              <a:tblPr firstRow="1" firstCol="1" bandRow="1"/>
              <a:tblGrid>
                <a:gridCol w="1648905"/>
                <a:gridCol w="4832655"/>
              </a:tblGrid>
              <a:tr h="195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pro dům Na Magistrále 812, 813, Kolín 2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 Magistrále 813, Kolín 2, 280 02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Říjen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2007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6 966 546,36 Kč s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38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UDĚLENÁ OCENĚNÍ: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 Kuchař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Stavba získala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místo v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kategorii soutěže regenerací panelových domů  </a:t>
                      </a: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DŮM CEEERES 09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Soutěž Dům - CEEERES 09 je pořádána Regionálním centrem bydlení, </a:t>
                      </a:r>
                      <a:r>
                        <a:rPr lang="cs-CZ" sz="1200" b="0" i="0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o.s</a:t>
                      </a: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ve spolupráci se Státním fondem rozvoje bydlení. 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4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1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9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" name="Rectangle 2" descr="Kladno Vitry 017"/>
          <p:cNvSpPr>
            <a:spLocks noChangeArrowheads="1"/>
          </p:cNvSpPr>
          <p:nvPr/>
        </p:nvSpPr>
        <p:spPr bwMode="auto">
          <a:xfrm>
            <a:off x="182270" y="2622593"/>
            <a:ext cx="3235575" cy="198911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 kern="0">
              <a:solidFill>
                <a:sysClr val="windowText" lastClr="000000"/>
              </a:solidFill>
            </a:endParaRPr>
          </a:p>
        </p:txBody>
      </p:sp>
      <p:sp>
        <p:nvSpPr>
          <p:cNvPr id="18" name="Rectangle 3" descr="dsc_631004"/>
          <p:cNvSpPr>
            <a:spLocks noChangeArrowheads="1"/>
          </p:cNvSpPr>
          <p:nvPr/>
        </p:nvSpPr>
        <p:spPr bwMode="auto">
          <a:xfrm>
            <a:off x="3511602" y="2622593"/>
            <a:ext cx="1636881" cy="1287499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 kern="0">
              <a:solidFill>
                <a:sysClr val="windowText" lastClr="000000"/>
              </a:solidFill>
            </a:endParaRPr>
          </a:p>
        </p:txBody>
      </p:sp>
      <p:sp>
        <p:nvSpPr>
          <p:cNvPr id="19" name="Rectangle 4" descr="dsc_631105"/>
          <p:cNvSpPr>
            <a:spLocks noChangeArrowheads="1"/>
          </p:cNvSpPr>
          <p:nvPr/>
        </p:nvSpPr>
        <p:spPr bwMode="auto">
          <a:xfrm>
            <a:off x="3510993" y="3988508"/>
            <a:ext cx="1636881" cy="127535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 kern="0">
              <a:solidFill>
                <a:sysClr val="windowText" lastClr="000000"/>
              </a:solidFill>
            </a:endParaRPr>
          </a:p>
        </p:txBody>
      </p:sp>
      <p:sp>
        <p:nvSpPr>
          <p:cNvPr id="20" name="Rectangle 5" descr="dsc_630802"/>
          <p:cNvSpPr>
            <a:spLocks noChangeArrowheads="1"/>
          </p:cNvSpPr>
          <p:nvPr/>
        </p:nvSpPr>
        <p:spPr bwMode="auto">
          <a:xfrm>
            <a:off x="181854" y="4683715"/>
            <a:ext cx="3235992" cy="195994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 kern="0">
              <a:solidFill>
                <a:sysClr val="windowText" lastClr="000000"/>
              </a:solidFill>
            </a:endParaRPr>
          </a:p>
        </p:txBody>
      </p:sp>
      <p:sp>
        <p:nvSpPr>
          <p:cNvPr id="21" name="Rectangle 6" descr="Kladno Vitry 058"/>
          <p:cNvSpPr>
            <a:spLocks noChangeArrowheads="1"/>
          </p:cNvSpPr>
          <p:nvPr/>
        </p:nvSpPr>
        <p:spPr bwMode="auto">
          <a:xfrm>
            <a:off x="3510993" y="5342276"/>
            <a:ext cx="1636881" cy="130138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 kern="0">
              <a:solidFill>
                <a:sysClr val="windowText" lastClr="000000"/>
              </a:solidFill>
            </a:endParaRPr>
          </a:p>
        </p:txBody>
      </p:sp>
      <p:sp>
        <p:nvSpPr>
          <p:cNvPr id="22" name="Rectangle 7" descr="Kladno Vitry 057"/>
          <p:cNvSpPr>
            <a:spLocks noChangeArrowheads="1"/>
          </p:cNvSpPr>
          <p:nvPr/>
        </p:nvSpPr>
        <p:spPr bwMode="auto">
          <a:xfrm>
            <a:off x="5211666" y="2613461"/>
            <a:ext cx="1418472" cy="4030195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31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1F497D"/>
                </a:solidFill>
              </a:rPr>
              <a:t>Zateplení BD Proutěná</a:t>
            </a:r>
          </a:p>
          <a:p>
            <a:r>
              <a:rPr lang="pl-PL" sz="1500" b="1" i="1" dirty="0" smtClean="0">
                <a:solidFill>
                  <a:prstClr val="black"/>
                </a:solidFill>
              </a:rPr>
              <a:t>Proutěná 423 - 432, Praha 4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211699" y="6159431"/>
          <a:ext cx="6453041" cy="1449038"/>
        </p:xfrm>
        <a:graphic>
          <a:graphicData uri="http://schemas.openxmlformats.org/drawingml/2006/table">
            <a:tbl>
              <a:tblPr firstRow="1" firstCol="1" bandRow="1"/>
              <a:tblGrid>
                <a:gridCol w="1641650"/>
                <a:gridCol w="4811391"/>
              </a:tblGrid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vlastníků jednotek</a:t>
                      </a:r>
                      <a:r>
                        <a:rPr lang="pl-PL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Proutěná – U Pramene 423 -432, Praha 4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červen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26 898 843 Kč včetně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67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 Kuchař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" name="Obráze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2506729"/>
            <a:ext cx="5904656" cy="332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1F497D"/>
                </a:solidFill>
              </a:rPr>
              <a:t>Revitalizace PD Kosmická 742 - 744 </a:t>
            </a:r>
          </a:p>
          <a:p>
            <a:r>
              <a:rPr lang="pl-PL" sz="1500" b="1" i="1" dirty="0" smtClean="0">
                <a:solidFill>
                  <a:prstClr val="black"/>
                </a:solidFill>
              </a:rPr>
              <a:t>Kosmická 742 – 744, Praha 4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211699" y="6159431"/>
          <a:ext cx="6453041" cy="1449038"/>
        </p:xfrm>
        <a:graphic>
          <a:graphicData uri="http://schemas.openxmlformats.org/drawingml/2006/table">
            <a:tbl>
              <a:tblPr firstRow="1" firstCol="1" bandRow="1"/>
              <a:tblGrid>
                <a:gridCol w="1641650"/>
                <a:gridCol w="4811391"/>
              </a:tblGrid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vlastníků Kosmická 11, 13, 15, Praha 4,</a:t>
                      </a:r>
                      <a:r>
                        <a:rPr lang="pl-PL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Háje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září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16 620 344 Kč včetně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67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 Kuchař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" name="Obrázek 8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0" r="25851" b="18535"/>
          <a:stretch/>
        </p:blipFill>
        <p:spPr>
          <a:xfrm>
            <a:off x="175678" y="2537763"/>
            <a:ext cx="3200400" cy="3189600"/>
          </a:xfrm>
          <a:prstGeom prst="rect">
            <a:avLst/>
          </a:prstGeom>
        </p:spPr>
      </p:pic>
      <p:pic>
        <p:nvPicPr>
          <p:cNvPr id="10" name="Obrázek 9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795" y="2554616"/>
            <a:ext cx="1512000" cy="1512000"/>
          </a:xfrm>
          <a:prstGeom prst="rect">
            <a:avLst/>
          </a:prstGeom>
        </p:spPr>
      </p:pic>
      <p:pic>
        <p:nvPicPr>
          <p:cNvPr id="14" name="Obrázek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93" y="2541313"/>
            <a:ext cx="1512000" cy="1512000"/>
          </a:xfrm>
          <a:prstGeom prst="rect">
            <a:avLst/>
          </a:prstGeom>
        </p:spPr>
      </p:pic>
      <p:pic>
        <p:nvPicPr>
          <p:cNvPr id="15" name="Obrázek 14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795" y="4197000"/>
            <a:ext cx="1512000" cy="1512000"/>
          </a:xfrm>
          <a:prstGeom prst="rect">
            <a:avLst/>
          </a:prstGeom>
        </p:spPr>
      </p:pic>
      <p:pic>
        <p:nvPicPr>
          <p:cNvPr id="16" name="Obrázek 15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263" y="4193616"/>
            <a:ext cx="1512000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2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1F497D"/>
                </a:solidFill>
              </a:rPr>
              <a:t>Revitalizace PD </a:t>
            </a:r>
            <a:r>
              <a:rPr lang="cs-CZ" sz="2000" b="1" dirty="0" err="1" smtClean="0">
                <a:solidFill>
                  <a:srgbClr val="1F497D"/>
                </a:solidFill>
              </a:rPr>
              <a:t>Taškenská</a:t>
            </a:r>
            <a:r>
              <a:rPr lang="cs-CZ" sz="2000" b="1" dirty="0" smtClean="0">
                <a:solidFill>
                  <a:srgbClr val="1F497D"/>
                </a:solidFill>
              </a:rPr>
              <a:t> </a:t>
            </a:r>
          </a:p>
          <a:p>
            <a:r>
              <a:rPr lang="pl-PL" sz="1500" b="1" i="1" dirty="0" smtClean="0">
                <a:solidFill>
                  <a:prstClr val="black"/>
                </a:solidFill>
              </a:rPr>
              <a:t>Taškenská 1413 – 1416, Praha 10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211699" y="6159431"/>
          <a:ext cx="6453041" cy="1449038"/>
        </p:xfrm>
        <a:graphic>
          <a:graphicData uri="http://schemas.openxmlformats.org/drawingml/2006/table">
            <a:tbl>
              <a:tblPr firstRow="1" firstCol="1" bandRow="1"/>
              <a:tblGrid>
                <a:gridCol w="1641650"/>
                <a:gridCol w="4811391"/>
              </a:tblGrid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vlastníků jednotek Taškenská 1413 až 1416, Praha 10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květen 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40 397 090</a:t>
                      </a:r>
                      <a:r>
                        <a:rPr lang="cs-CZ" sz="1200" b="1" i="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Kč včetně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67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 Kuchař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58" y="2432720"/>
            <a:ext cx="6156548" cy="346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1F497D"/>
                </a:solidFill>
              </a:rPr>
              <a:t>Zateplení </a:t>
            </a:r>
            <a:r>
              <a:rPr lang="cs-CZ" sz="2000" b="1" dirty="0" smtClean="0">
                <a:solidFill>
                  <a:srgbClr val="1F497D"/>
                </a:solidFill>
              </a:rPr>
              <a:t>panelového domu</a:t>
            </a:r>
          </a:p>
          <a:p>
            <a:r>
              <a:rPr lang="cs-CZ" sz="1500" b="1" i="1" dirty="0">
                <a:solidFill>
                  <a:prstClr val="black"/>
                </a:solidFill>
              </a:rPr>
              <a:t>Bellušova 1821-23, Praha 5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211699" y="6159431"/>
          <a:ext cx="6453041" cy="1724099"/>
        </p:xfrm>
        <a:graphic>
          <a:graphicData uri="http://schemas.openxmlformats.org/drawingml/2006/table">
            <a:tbl>
              <a:tblPr firstRow="1" firstCol="1" bandRow="1"/>
              <a:tblGrid>
                <a:gridCol w="1641650"/>
                <a:gridCol w="4811391"/>
              </a:tblGrid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Bytové družstvo Bellušova 1821-1822-1823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s-ES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Bellušova 1823/45, Stodůlky, 155 00 Praha 5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srpen 2016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12 774 264 Kč včetně </a:t>
                      </a: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567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Kuchař Jan</a:t>
                      </a: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r="27950" b="2750"/>
          <a:stretch/>
        </p:blipFill>
        <p:spPr>
          <a:xfrm>
            <a:off x="211700" y="2579022"/>
            <a:ext cx="3200348" cy="318928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0" r="9051"/>
          <a:stretch/>
        </p:blipFill>
        <p:spPr>
          <a:xfrm>
            <a:off x="3527669" y="2579022"/>
            <a:ext cx="1502104" cy="15118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 b="3477"/>
          <a:stretch/>
        </p:blipFill>
        <p:spPr>
          <a:xfrm>
            <a:off x="5145393" y="4217106"/>
            <a:ext cx="1519345" cy="155120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r="29001"/>
          <a:stretch/>
        </p:blipFill>
        <p:spPr>
          <a:xfrm>
            <a:off x="5145393" y="2579022"/>
            <a:ext cx="1519345" cy="1519109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1" r="16401"/>
          <a:stretch/>
        </p:blipFill>
        <p:spPr>
          <a:xfrm>
            <a:off x="3527669" y="4217106"/>
            <a:ext cx="1502104" cy="153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1F497D"/>
                </a:solidFill>
              </a:rPr>
              <a:t>Revitalizace panelového domu</a:t>
            </a:r>
          </a:p>
          <a:p>
            <a:r>
              <a:rPr lang="cs-CZ" sz="1500" b="1" i="1" dirty="0">
                <a:solidFill>
                  <a:prstClr val="black"/>
                </a:solidFill>
              </a:rPr>
              <a:t>U Kapličky 1632-1633, Čelákovice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211699" y="6159431"/>
          <a:ext cx="6453041" cy="1724099"/>
        </p:xfrm>
        <a:graphic>
          <a:graphicData uri="http://schemas.openxmlformats.org/drawingml/2006/table">
            <a:tbl>
              <a:tblPr firstRow="1" firstCol="1" bandRow="1"/>
              <a:tblGrid>
                <a:gridCol w="1641650"/>
                <a:gridCol w="4811391"/>
              </a:tblGrid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vlastníků Čelákovice 1632-33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Čelákovice, U Kapličky 1632, okres Praha-východ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říjen 2015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12 679 632 Kč včetně </a:t>
                      </a: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67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Kuchař Jan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3" t="-74" r="7284" b="74"/>
          <a:stretch/>
        </p:blipFill>
        <p:spPr>
          <a:xfrm>
            <a:off x="211699" y="2579436"/>
            <a:ext cx="3097514" cy="320436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0" t="7646" r="25850" b="23333"/>
          <a:stretch/>
        </p:blipFill>
        <p:spPr>
          <a:xfrm>
            <a:off x="5155175" y="4242151"/>
            <a:ext cx="1509565" cy="151675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2" t="7647" r="23749" b="6076"/>
          <a:stretch/>
        </p:blipFill>
        <p:spPr>
          <a:xfrm>
            <a:off x="5155058" y="2579437"/>
            <a:ext cx="1509682" cy="151145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0" t="197" r="19150" b="-197"/>
          <a:stretch/>
        </p:blipFill>
        <p:spPr>
          <a:xfrm>
            <a:off x="3527670" y="4241011"/>
            <a:ext cx="1512040" cy="151789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4893" r="5002" b="34223"/>
          <a:stretch/>
        </p:blipFill>
        <p:spPr>
          <a:xfrm>
            <a:off x="3519904" y="2574038"/>
            <a:ext cx="1519805" cy="151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9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18363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152800"/>
            <a:ext cx="6172200" cy="1099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PŘEDSTAVENÍ SPOLEČNOSTI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lang="cs-CZ" sz="2800" dirty="0">
                <a:solidFill>
                  <a:sysClr val="windowText" lastClr="000000"/>
                </a:solidFill>
                <a:latin typeface="Calibri"/>
              </a:rPr>
              <a:t>S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Vámi od roku 1995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5430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1F497D"/>
                </a:solidFill>
              </a:rPr>
              <a:t>Sanace panelového </a:t>
            </a:r>
            <a:r>
              <a:rPr lang="cs-CZ" sz="2000" b="1" dirty="0" smtClean="0">
                <a:solidFill>
                  <a:srgbClr val="1F497D"/>
                </a:solidFill>
              </a:rPr>
              <a:t>domu</a:t>
            </a:r>
          </a:p>
          <a:p>
            <a:r>
              <a:rPr lang="cs-CZ" sz="1500" b="1" i="1" dirty="0">
                <a:solidFill>
                  <a:prstClr val="black"/>
                </a:solidFill>
              </a:rPr>
              <a:t>Kojetická 1025, Neratovice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75677" y="7528242"/>
          <a:ext cx="6489065" cy="1313190"/>
        </p:xfrm>
        <a:graphic>
          <a:graphicData uri="http://schemas.openxmlformats.org/drawingml/2006/table">
            <a:tbl>
              <a:tblPr firstRow="1" firstCol="1" bandRow="1"/>
              <a:tblGrid>
                <a:gridCol w="1650814"/>
                <a:gridCol w="4838251"/>
              </a:tblGrid>
              <a:tr h="218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vlastníků jednotek v domě Kojetická 1025, Neratovice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t-BR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Kojetická 1025, Neratovice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duben 2015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16.340.610,- Kč s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7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Kopecký Martin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" name="Rectangle 21" descr="aaaaaaaa150310_Nuslova_2258_01m"/>
          <p:cNvSpPr>
            <a:spLocks noChangeArrowheads="1"/>
          </p:cNvSpPr>
          <p:nvPr/>
        </p:nvSpPr>
        <p:spPr bwMode="auto">
          <a:xfrm>
            <a:off x="3490913" y="2565717"/>
            <a:ext cx="3182620" cy="151447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/>
          </a:p>
        </p:txBody>
      </p:sp>
      <p:sp>
        <p:nvSpPr>
          <p:cNvPr id="15" name="Rectangle 5" descr="aaaaaa50310_Nuslova_2258_22m"/>
          <p:cNvSpPr>
            <a:spLocks noChangeArrowheads="1"/>
          </p:cNvSpPr>
          <p:nvPr/>
        </p:nvSpPr>
        <p:spPr bwMode="auto">
          <a:xfrm>
            <a:off x="184468" y="2566353"/>
            <a:ext cx="3182620" cy="310642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/>
          </a:p>
        </p:txBody>
      </p:sp>
      <p:sp>
        <p:nvSpPr>
          <p:cNvPr id="16" name="Rectangle 7" descr="aaaaaaaaa150310_Nuslova_2258_27m"/>
          <p:cNvSpPr>
            <a:spLocks noChangeArrowheads="1"/>
          </p:cNvSpPr>
          <p:nvPr/>
        </p:nvSpPr>
        <p:spPr bwMode="auto">
          <a:xfrm>
            <a:off x="5159058" y="4158297"/>
            <a:ext cx="1514475" cy="151447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/>
          </a:p>
        </p:txBody>
      </p:sp>
      <p:sp>
        <p:nvSpPr>
          <p:cNvPr id="17" name="Rectangle 8" descr="aaaaaaaa150310_Nuslova_2258_36m"/>
          <p:cNvSpPr>
            <a:spLocks noChangeArrowheads="1"/>
          </p:cNvSpPr>
          <p:nvPr/>
        </p:nvSpPr>
        <p:spPr bwMode="auto">
          <a:xfrm>
            <a:off x="184468" y="5824537"/>
            <a:ext cx="1514475" cy="151447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/>
          </a:p>
        </p:txBody>
      </p:sp>
      <p:sp>
        <p:nvSpPr>
          <p:cNvPr id="18" name="Rectangle 14" descr="aaaaaaaaaaaa150310_Nuslova_2258_15m"/>
          <p:cNvSpPr>
            <a:spLocks noChangeArrowheads="1"/>
          </p:cNvSpPr>
          <p:nvPr/>
        </p:nvSpPr>
        <p:spPr bwMode="auto">
          <a:xfrm>
            <a:off x="3500438" y="4158297"/>
            <a:ext cx="1514475" cy="1514475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971" y="5828713"/>
            <a:ext cx="3200771" cy="152447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48"/>
          <a:stretch/>
        </p:blipFill>
        <p:spPr>
          <a:xfrm>
            <a:off x="1785802" y="5824536"/>
            <a:ext cx="1581286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9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175678" y="1542571"/>
            <a:ext cx="648906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1F497D"/>
                </a:solidFill>
              </a:rPr>
              <a:t>Sanace panelového </a:t>
            </a:r>
            <a:r>
              <a:rPr lang="cs-CZ" sz="2000" b="1" dirty="0" smtClean="0">
                <a:solidFill>
                  <a:srgbClr val="1F497D"/>
                </a:solidFill>
              </a:rPr>
              <a:t>domu</a:t>
            </a:r>
            <a:endParaRPr lang="cs-CZ" sz="2000" b="1" dirty="0">
              <a:solidFill>
                <a:srgbClr val="1F497D"/>
              </a:solidFill>
            </a:endParaRPr>
          </a:p>
          <a:p>
            <a:r>
              <a:rPr lang="cs-CZ" sz="1500" b="1" i="1" dirty="0" smtClean="0">
                <a:solidFill>
                  <a:prstClr val="black"/>
                </a:solidFill>
              </a:rPr>
              <a:t>Nušlova </a:t>
            </a:r>
            <a:r>
              <a:rPr lang="cs-CZ" sz="1500" b="1" i="1" dirty="0">
                <a:solidFill>
                  <a:prstClr val="black"/>
                </a:solidFill>
              </a:rPr>
              <a:t>2258, Praha </a:t>
            </a:r>
            <a:r>
              <a:rPr lang="cs-CZ" sz="1500" b="1" i="1" dirty="0" smtClean="0">
                <a:solidFill>
                  <a:prstClr val="black"/>
                </a:solidFill>
              </a:rPr>
              <a:t>5</a:t>
            </a:r>
            <a:endParaRPr lang="cs-CZ" sz="1500" b="1" i="1" dirty="0">
              <a:solidFill>
                <a:prstClr val="black"/>
              </a:solidFill>
            </a:endParaRPr>
          </a:p>
        </p:txBody>
      </p:sp>
      <p:sp>
        <p:nvSpPr>
          <p:cNvPr id="11" name="Rectangle 21" descr="aaaaaaaa150310_Nuslova_2258_01m"/>
          <p:cNvSpPr>
            <a:spLocks noChangeArrowheads="1"/>
          </p:cNvSpPr>
          <p:nvPr/>
        </p:nvSpPr>
        <p:spPr bwMode="auto">
          <a:xfrm>
            <a:off x="3490912" y="2288704"/>
            <a:ext cx="3182620" cy="15144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3" name="Rectangle 5" descr="aaaaaa50310_Nuslova_2258_22m"/>
          <p:cNvSpPr>
            <a:spLocks noChangeArrowheads="1"/>
          </p:cNvSpPr>
          <p:nvPr/>
        </p:nvSpPr>
        <p:spPr bwMode="auto">
          <a:xfrm>
            <a:off x="184467" y="2288704"/>
            <a:ext cx="3182620" cy="318071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4" name="Rectangle 7" descr="aaaaaaaaa150310_Nuslova_2258_27m"/>
          <p:cNvSpPr>
            <a:spLocks noChangeArrowheads="1"/>
          </p:cNvSpPr>
          <p:nvPr/>
        </p:nvSpPr>
        <p:spPr bwMode="auto">
          <a:xfrm>
            <a:off x="5159057" y="3954944"/>
            <a:ext cx="1514475" cy="1514475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5" name="Rectangle 8" descr="aaaaaaaa150310_Nuslova_2258_36m"/>
          <p:cNvSpPr>
            <a:spLocks noChangeArrowheads="1"/>
          </p:cNvSpPr>
          <p:nvPr/>
        </p:nvSpPr>
        <p:spPr bwMode="auto">
          <a:xfrm>
            <a:off x="5159057" y="5621184"/>
            <a:ext cx="1514475" cy="1514475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6" name="Rectangle 14" descr="aaaaaaaaaaaa150310_Nuslova_2258_15m"/>
          <p:cNvSpPr>
            <a:spLocks noChangeArrowheads="1"/>
          </p:cNvSpPr>
          <p:nvPr/>
        </p:nvSpPr>
        <p:spPr bwMode="auto">
          <a:xfrm>
            <a:off x="3500437" y="3954944"/>
            <a:ext cx="1514475" cy="1514475"/>
          </a:xfrm>
          <a:prstGeom prst="rect">
            <a:avLst/>
          </a:prstGeom>
          <a:blipFill dpi="0" rotWithShape="0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7" name="Rectangle 18" descr="aaaaaaaaaaa150310_Nuslova_2258_17m"/>
          <p:cNvSpPr>
            <a:spLocks noChangeArrowheads="1"/>
          </p:cNvSpPr>
          <p:nvPr/>
        </p:nvSpPr>
        <p:spPr bwMode="auto">
          <a:xfrm>
            <a:off x="3500437" y="5621184"/>
            <a:ext cx="1514475" cy="1514475"/>
          </a:xfrm>
          <a:prstGeom prst="rect">
            <a:avLst/>
          </a:prstGeom>
          <a:blipFill dpi="0" rotWithShape="0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8" name="Rectangle 20" descr="aaaaaaaaa150310_Nuslova_2258_09m"/>
          <p:cNvSpPr>
            <a:spLocks noChangeArrowheads="1"/>
          </p:cNvSpPr>
          <p:nvPr/>
        </p:nvSpPr>
        <p:spPr bwMode="auto">
          <a:xfrm>
            <a:off x="184467" y="5621184"/>
            <a:ext cx="3182620" cy="1514475"/>
          </a:xfrm>
          <a:prstGeom prst="rect">
            <a:avLst/>
          </a:prstGeom>
          <a:blipFill dpi="0" rotWithShape="0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84467" y="7295768"/>
          <a:ext cx="6480275" cy="1401648"/>
        </p:xfrm>
        <a:graphic>
          <a:graphicData uri="http://schemas.openxmlformats.org/drawingml/2006/table">
            <a:tbl>
              <a:tblPr firstRow="1" firstCol="1" bandRow="1"/>
              <a:tblGrid>
                <a:gridCol w="1648578"/>
                <a:gridCol w="4831697"/>
              </a:tblGrid>
              <a:tr h="233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INVESTOR: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Společenství vlastníků jednotek Nušlova 2258 v Praze 5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 SÍDLEM: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Nušlova 2258, Praha 5-Stodůlky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DOKONČENÍ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listopad 2014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CENA DÍLA: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18 252 030,00 Kč s DPH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7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>
                          <a:solidFill>
                            <a:srgbClr val="004588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VEDOUCÍ PROJEKTU:</a:t>
                      </a:r>
                      <a:endParaRPr lang="cs-CZ" sz="1200" b="1" i="1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2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Kuchař Jan</a:t>
                      </a: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s-CZ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Veškeré práce prováděla společnost vlastními kapacitami</a:t>
                      </a:r>
                      <a:endParaRPr lang="cs-CZ" sz="1200" b="1" i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53" marR="637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35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002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kasten_A4_hl-papir_201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404664" y="7371144"/>
            <a:ext cx="6048672" cy="652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</a:rPr>
              <a:t>…a mnoho dalších referencí naleznete na </a:t>
            </a:r>
            <a:r>
              <a:rPr kumimoji="0" lang="cs-CZ" sz="13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  <a:hlinkClick r:id="rId3"/>
              </a:rPr>
              <a:t>www.kasten.cz</a:t>
            </a:r>
            <a:endParaRPr kumimoji="0" lang="cs-CZ" sz="13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8" name="Zástupný symbol pro obsah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1" y="2504728"/>
            <a:ext cx="4932678" cy="308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3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295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95" y="238755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96699"/>
            <a:ext cx="6172200" cy="1099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Profesionálové na svém místě</a:t>
            </a:r>
            <a:r>
              <a:rPr kumimoji="0" lang="cs-CZ" sz="3046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cs-CZ" sz="3046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za skvělou stavbou pečlivá firma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50" y="3179097"/>
            <a:ext cx="4267499" cy="2844999"/>
          </a:xfrm>
          <a:prstGeom prst="rect">
            <a:avLst/>
          </a:prstGeom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372959" y="1496617"/>
            <a:ext cx="6157677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just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662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kumimoji="0" lang="cs-CZ" sz="1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„Naši největší přidanou hodnotu za dvacet let našeho působení ve stavebnictví spatřuji v tom, že u nás v </a:t>
            </a:r>
            <a:r>
              <a:rPr kumimoji="0" lang="cs-CZ" sz="1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Kastenu</a:t>
            </a:r>
            <a:r>
              <a:rPr kumimoji="0" lang="cs-CZ" sz="1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pracují sehrané týmy skutečných profesionálů, kteří mají ve svém oboru dlouholeté zkušenosti a své řemeslo perfektně ovládají. Věřím, že toto je správná cesta ke spokojenosti našich zákazníků.“</a:t>
            </a:r>
            <a:r>
              <a:rPr kumimoji="0" lang="cs-CZ" sz="1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1" indent="0" algn="r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rPr>
              <a:t>Aleš Kocourek, jednatel společnosti</a:t>
            </a:r>
            <a:endParaRPr kumimoji="0" lang="cs-CZ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342899" y="6393159"/>
            <a:ext cx="6172200" cy="155997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 algn="just">
              <a:buFont typeface="Wingdings" panose="05000000000000000000" pitchFamily="2" charset="2"/>
              <a:buChar char="§"/>
              <a:defRPr/>
            </a:pPr>
            <a:r>
              <a:rPr kumimoji="0" lang="cs-CZ" sz="1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KASTEN spol. s r. o. vznikla v roce 1995 s cílem provádět veškeré stavební práce v nejvyšší možné kvalitě.</a:t>
            </a: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Společnost se specializuje</a:t>
            </a:r>
            <a:r>
              <a:rPr kumimoji="0" lang="cs-CZ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na výstavbu </a:t>
            </a: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pozemních staveb</a:t>
            </a:r>
            <a:r>
              <a:rPr lang="cs-CZ" sz="1400" dirty="0" smtClean="0">
                <a:solidFill>
                  <a:sysClr val="windowText" lastClr="000000"/>
                </a:solidFill>
              </a:rPr>
              <a:t>, revitalizaci </a:t>
            </a: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panelových nebo bytových </a:t>
            </a:r>
            <a:r>
              <a:rPr lang="cs-CZ" sz="1400" dirty="0" smtClean="0">
                <a:solidFill>
                  <a:sysClr val="windowText" lastClr="000000"/>
                </a:solidFill>
              </a:rPr>
              <a:t>domů a realizaci developerských projektů. St</a:t>
            </a:r>
            <a:r>
              <a:rPr kumimoji="0" lang="cs-CZ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avební</a:t>
            </a: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činnosti zabezpečuje zejména středisky vedenými autorizovanými inženýry a techniky s bohatou praxí. Dnes se společnost KASTEN řadí mezi nejvýznamnější stavební společnosti v oboru revitalizace a výstavby bytových objektů.</a:t>
            </a:r>
            <a:endParaRPr kumimoji="0" lang="cs-CZ" sz="1400" b="0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358436" y="7953129"/>
            <a:ext cx="61722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1" indent="-285750" algn="just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Od svého vzniku zaznamenal KASTEN dynamický rozvoj. Kolem mateřské firmy vyrostly další firmy, které doplňují a rozšiřují původní stavební zaměření. V roce 2015 byly všechny společnosti sloučeny do holdingové struktury. </a:t>
            </a:r>
            <a:endParaRPr kumimoji="0" lang="cs-CZ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61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2468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96699"/>
            <a:ext cx="6172200" cy="1099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dirty="0">
                <a:solidFill>
                  <a:schemeClr val="tx2"/>
                </a:solidFill>
                <a:latin typeface="Calibri"/>
              </a:rPr>
              <a:t>F</a:t>
            </a:r>
            <a:r>
              <a:rPr kumimoji="0" lang="cs-CZ" sz="3200" b="1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iremní</a:t>
            </a:r>
            <a:r>
              <a:rPr kumimoji="0" lang="cs-CZ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kultura</a:t>
            </a:r>
            <a:r>
              <a:rPr kumimoji="0" lang="cs-CZ" sz="3046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cs-CZ" sz="3046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principy etického chování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342900" y="1789265"/>
            <a:ext cx="6170862" cy="5972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 algn="just">
              <a:buFont typeface="Wingdings" panose="05000000000000000000" pitchFamily="2" charset="2"/>
              <a:buChar char="§"/>
              <a:defRPr/>
            </a:pPr>
            <a:r>
              <a:rPr lang="cs-CZ" sz="1400" dirty="0" smtClean="0">
                <a:solidFill>
                  <a:sysClr val="windowText" lastClr="000000"/>
                </a:solidFill>
              </a:rPr>
              <a:t>Firemní </a:t>
            </a:r>
            <a:r>
              <a:rPr lang="cs-CZ" sz="1400" dirty="0">
                <a:solidFill>
                  <a:sysClr val="windowText" lastClr="000000"/>
                </a:solidFill>
              </a:rPr>
              <a:t>kultura pro nás znamená budování hodnot, díky kterým naplňujeme společné cíle</a:t>
            </a:r>
            <a:r>
              <a:rPr lang="cs-CZ" sz="1400" dirty="0" smtClean="0">
                <a:solidFill>
                  <a:sysClr val="windowText" lastClr="000000"/>
                </a:solidFill>
              </a:rPr>
              <a:t>. Chceme </a:t>
            </a:r>
            <a:r>
              <a:rPr lang="cs-CZ" sz="1400" dirty="0">
                <a:solidFill>
                  <a:sysClr val="windowText" lastClr="000000"/>
                </a:solidFill>
              </a:rPr>
              <a:t>být spolehlivou stavební firmou, za kterou místo slov stojí skvělé stavby</a:t>
            </a:r>
            <a:r>
              <a:rPr lang="cs-CZ" sz="1400" dirty="0" smtClean="0">
                <a:solidFill>
                  <a:sysClr val="windowText" lastClr="000000"/>
                </a:solidFill>
              </a:rPr>
              <a:t>.</a:t>
            </a:r>
          </a:p>
          <a:p>
            <a:pPr marL="0" lvl="1" indent="0" algn="just">
              <a:buNone/>
              <a:defRPr/>
            </a:pPr>
            <a:r>
              <a:rPr lang="cs-CZ" sz="1400" dirty="0" smtClean="0">
                <a:solidFill>
                  <a:sysClr val="windowText" lastClr="000000"/>
                </a:solidFill>
                <a:latin typeface="Calibri"/>
              </a:rPr>
              <a:t>		</a:t>
            </a:r>
            <a:endParaRPr kumimoji="0" lang="cs-CZ" sz="14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KVALITA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Za </a:t>
            </a:r>
            <a:r>
              <a:rPr lang="cs-CZ" sz="1400" i="1" dirty="0">
                <a:solidFill>
                  <a:sysClr val="windowText" lastClr="000000"/>
                </a:solidFill>
              </a:rPr>
              <a:t>skvělou stavbou pečlivá firma. Nejsou to jen prázdná slova, ale podstata výsledku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naší odvedené </a:t>
            </a:r>
            <a:r>
              <a:rPr lang="cs-CZ" sz="1400" i="1" dirty="0">
                <a:solidFill>
                  <a:sysClr val="windowText" lastClr="000000"/>
                </a:solidFill>
              </a:rPr>
              <a:t>práce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VSTŘÍCNOST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Otevřenost </a:t>
            </a:r>
            <a:r>
              <a:rPr lang="cs-CZ" sz="1400" i="1" dirty="0">
                <a:solidFill>
                  <a:sysClr val="windowText" lastClr="000000"/>
                </a:solidFill>
              </a:rPr>
              <a:t>a vstřícnost k našim klientům je pro nás prvním krokem k úspěšné spolupráci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EFEKTIVITA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Našim </a:t>
            </a:r>
            <a:r>
              <a:rPr lang="cs-CZ" sz="1400" i="1" dirty="0">
                <a:solidFill>
                  <a:sysClr val="windowText" lastClr="000000"/>
                </a:solidFill>
              </a:rPr>
              <a:t>zákazníkům navrhujeme efektivní řešení s využitím nejnovějších moderních trendů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a metod</a:t>
            </a:r>
            <a:r>
              <a:rPr lang="cs-CZ" sz="1400" i="1" dirty="0">
                <a:solidFill>
                  <a:sysClr val="windowText" lastClr="000000"/>
                </a:solidFill>
              </a:rPr>
              <a:t>, které přináší nejen úspory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OHLEDUPLNOST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Nesnažíme </a:t>
            </a:r>
            <a:r>
              <a:rPr lang="cs-CZ" sz="1400" i="1" dirty="0">
                <a:solidFill>
                  <a:sysClr val="windowText" lastClr="000000"/>
                </a:solidFill>
              </a:rPr>
              <a:t>se být ohleduplní pouze k našim zákazníkům a obchodním partnerům, ale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také sami </a:t>
            </a:r>
            <a:r>
              <a:rPr lang="cs-CZ" sz="1400" i="1" dirty="0">
                <a:solidFill>
                  <a:sysClr val="windowText" lastClr="000000"/>
                </a:solidFill>
              </a:rPr>
              <a:t>k sobě a k našemu okolí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ODPOVĚDNOST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Vztah </a:t>
            </a:r>
            <a:r>
              <a:rPr lang="cs-CZ" sz="1400" i="1" dirty="0">
                <a:solidFill>
                  <a:sysClr val="windowText" lastClr="000000"/>
                </a:solidFill>
              </a:rPr>
              <a:t>k etickému podnikání, sociální odpovědnosti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/>
            </a:r>
            <a:br>
              <a:rPr lang="cs-CZ" sz="1400" i="1" dirty="0" smtClean="0">
                <a:solidFill>
                  <a:sysClr val="windowText" lastClr="000000"/>
                </a:solidFill>
              </a:rPr>
            </a:br>
            <a:r>
              <a:rPr lang="cs-CZ" sz="1400" i="1" dirty="0" smtClean="0">
                <a:solidFill>
                  <a:sysClr val="windowText" lastClr="000000"/>
                </a:solidFill>
              </a:rPr>
              <a:t>a </a:t>
            </a:r>
            <a:r>
              <a:rPr lang="cs-CZ" sz="1400" i="1" dirty="0">
                <a:solidFill>
                  <a:sysClr val="windowText" lastClr="000000"/>
                </a:solidFill>
              </a:rPr>
              <a:t>životnímu prostředí nevnímáme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jako nálepku</a:t>
            </a:r>
            <a:r>
              <a:rPr lang="cs-CZ" sz="1400" i="1" dirty="0">
                <a:solidFill>
                  <a:sysClr val="windowText" lastClr="000000"/>
                </a:solidFill>
              </a:rPr>
              <a:t>, ale jako výzvu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ROZVOJ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- Uvědomujeme </a:t>
            </a:r>
            <a:r>
              <a:rPr lang="cs-CZ" sz="1400" i="1" dirty="0">
                <a:solidFill>
                  <a:sysClr val="windowText" lastClr="000000"/>
                </a:solidFill>
              </a:rPr>
              <a:t>si, že s profesním rozvojem našich zaměstnanců se dynamicky rozvíjí i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naše společnost.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SPOKOJENOST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Díky </a:t>
            </a:r>
            <a:r>
              <a:rPr lang="cs-CZ" sz="1400" i="1" dirty="0">
                <a:solidFill>
                  <a:sysClr val="windowText" lastClr="000000"/>
                </a:solidFill>
              </a:rPr>
              <a:t>týmové spolupráci našich zaměstnanců odvádíme kvalitní práci ke spokojenosti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našich zákazníků.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ZKUŠENOST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Chyby </a:t>
            </a:r>
            <a:r>
              <a:rPr lang="cs-CZ" sz="1400" i="1" dirty="0">
                <a:solidFill>
                  <a:sysClr val="windowText" lastClr="000000"/>
                </a:solidFill>
              </a:rPr>
              <a:t>naše i chyby ostatních vnímáme jako zkušenost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/>
            </a:r>
            <a:br>
              <a:rPr lang="cs-CZ" sz="1400" i="1" dirty="0" smtClean="0">
                <a:solidFill>
                  <a:sysClr val="windowText" lastClr="000000"/>
                </a:solidFill>
              </a:rPr>
            </a:br>
            <a:r>
              <a:rPr lang="cs-CZ" sz="1400" i="1" dirty="0" smtClean="0">
                <a:solidFill>
                  <a:sysClr val="windowText" lastClr="000000"/>
                </a:solidFill>
              </a:rPr>
              <a:t>a </a:t>
            </a:r>
            <a:r>
              <a:rPr lang="cs-CZ" sz="1400" i="1" dirty="0">
                <a:solidFill>
                  <a:sysClr val="windowText" lastClr="000000"/>
                </a:solidFill>
              </a:rPr>
              <a:t>především jako ponaučení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do budoucna.</a:t>
            </a:r>
            <a:endParaRPr lang="cs-CZ" sz="1400" i="1" dirty="0">
              <a:solidFill>
                <a:sysClr val="windowText" lastClr="000000"/>
              </a:solidFill>
            </a:endParaRPr>
          </a:p>
          <a:p>
            <a:pPr marL="56270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sz="1400" b="1" i="1" dirty="0" smtClean="0">
                <a:solidFill>
                  <a:sysClr val="windowText" lastClr="000000"/>
                </a:solidFill>
              </a:rPr>
              <a:t>BEZPEČNOST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 - Bezpečnost </a:t>
            </a:r>
            <a:r>
              <a:rPr lang="cs-CZ" sz="1400" i="1" dirty="0">
                <a:solidFill>
                  <a:sysClr val="windowText" lastClr="000000"/>
                </a:solidFill>
              </a:rPr>
              <a:t>pracovníků, ale i budoucích uživatelů výsledků naší práce považujeme za </a:t>
            </a:r>
            <a:r>
              <a:rPr lang="cs-CZ" sz="1400" i="1" dirty="0" smtClean="0">
                <a:solidFill>
                  <a:sysClr val="windowText" lastClr="000000"/>
                </a:solidFill>
              </a:rPr>
              <a:t>jeden ze </a:t>
            </a:r>
            <a:r>
              <a:rPr lang="cs-CZ" sz="1400" i="1" dirty="0">
                <a:solidFill>
                  <a:sysClr val="windowText" lastClr="000000"/>
                </a:solidFill>
              </a:rPr>
              <a:t>stěžejních pilířů naší činnosti.</a:t>
            </a:r>
            <a:endParaRPr kumimoji="0" lang="cs-CZ" sz="1400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71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76864"/>
            <a:ext cx="6172200" cy="1487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Administrativně - provozní areál</a:t>
            </a:r>
            <a:r>
              <a:rPr kumimoji="0" lang="cs-CZ" sz="3046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cs-CZ" sz="3046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Větrná 145, Neratovice - </a:t>
            </a:r>
            <a:r>
              <a:rPr kumimoji="0" lang="cs-CZ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Byškovice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3" y="2031153"/>
            <a:ext cx="2926841" cy="2011579"/>
          </a:xfrm>
          <a:prstGeom prst="rect">
            <a:avLst/>
          </a:prstGeom>
        </p:spPr>
      </p:pic>
      <p:pic>
        <p:nvPicPr>
          <p:cNvPr id="6" name="Zástupný symbol pro obsah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019858"/>
            <a:ext cx="3025400" cy="2030876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44036" y="4376936"/>
            <a:ext cx="61710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Veškerou stavební činnost provozujeme z vlastního provozního areálu, který je vybudován na ploše cca 13.500 m2 v investičních nákladech 25,5 mil. Kč. V areálu hlavního stavebního dvora se nachází administrativní a prodejní centrum, sklady stavebního materiálu a sklady stavebních profesí,</a:t>
            </a:r>
            <a:r>
              <a:rPr kumimoji="0" lang="cs-CZ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které provozují další významní členové holdingu </a:t>
            </a:r>
            <a:r>
              <a:rPr kumimoji="0" lang="cs-CZ" sz="1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Kasten</a:t>
            </a:r>
            <a:r>
              <a:rPr kumimoji="0" lang="cs-CZ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kteří zde rovněž </a:t>
            </a:r>
            <a:r>
              <a:rPr lang="cs-CZ" sz="1400" kern="0" dirty="0" smtClean="0">
                <a:solidFill>
                  <a:prstClr val="black"/>
                </a:solidFill>
              </a:rPr>
              <a:t>mají své </a:t>
            </a:r>
            <a:r>
              <a:rPr kumimoji="0" lang="cs-CZ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zázemí.</a:t>
            </a:r>
            <a:endParaRPr kumimoji="0" lang="cs-CZ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42900" y="5880691"/>
            <a:ext cx="61710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STAVIVA.COM spol. s r.o.</a:t>
            </a:r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lang="cs-CZ" sz="1400" kern="0" dirty="0" smtClean="0">
                <a:solidFill>
                  <a:prstClr val="black"/>
                </a:solidFill>
              </a:rPr>
              <a:t>je klíčovým členem</a:t>
            </a:r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holdingu </a:t>
            </a:r>
            <a:r>
              <a:rPr kumimoji="0" lang="cs-CZ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Kasten</a:t>
            </a:r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,</a:t>
            </a:r>
            <a:r>
              <a:rPr kumimoji="0" lang="cs-CZ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který </a:t>
            </a:r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působí na trhu se stavebním materiálem od roku 1996. Jejich úkolem je zajišťování dodávek stavebního materiálu nejen pro mateřskou společnost, ale i pro firemní zákazníky, profesionální řemeslníky, drobné kutily a stavebníky, kteří využívají rozsáhlých služeb společnosti, včetně dovozu materiálu na stavbu. 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359279" y="7384446"/>
            <a:ext cx="61710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SNEP spol. s r.o. </a:t>
            </a:r>
            <a:r>
              <a:rPr kumimoji="0" lang="cs-CZ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je další významnou součástí holdingu KASTEN, která byla založena v roce 2005. Jeho prioritní činností jsou dodávky a montáže různých typů lešení. Mezi jeho další aktivity patří i provádění výškových prací pomocí horolezeckých nebo speleologických technik nebo speciální práce pod vodou., potápěčské, podvodní montáže, inženýrské, kontrolní a dokumentační.</a:t>
            </a:r>
          </a:p>
        </p:txBody>
      </p:sp>
    </p:spTree>
    <p:extLst>
      <p:ext uri="{BB962C8B-B14F-4D97-AF65-F5344CB8AC3E}">
        <p14:creationId xmlns:p14="http://schemas.microsoft.com/office/powerpoint/2010/main" val="343434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" y="-159568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96699"/>
            <a:ext cx="6172200" cy="1459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Společnost 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KASTEN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v číslech</a:t>
            </a:r>
          </a:p>
          <a:p>
            <a:r>
              <a:rPr lang="cs-CZ" sz="28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v</a:t>
            </a:r>
            <a: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íce než 1000 úspěšných realizací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342900" y="5510683"/>
            <a:ext cx="6172200" cy="214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4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Základní kapitál </a:t>
            </a:r>
            <a:r>
              <a:rPr lang="cs-CZ" sz="1400" b="1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10 mil. Kč</a:t>
            </a:r>
          </a:p>
          <a:p>
            <a:r>
              <a:rPr lang="cs-CZ" sz="1400" b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80</a:t>
            </a:r>
            <a:r>
              <a:rPr lang="cs-CZ" sz="14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 kmenových </a:t>
            </a:r>
            <a:r>
              <a:rPr lang="cs-CZ" sz="14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zaměstnanců</a:t>
            </a:r>
          </a:p>
          <a:p>
            <a:r>
              <a:rPr lang="cs-CZ" sz="14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Vlastní majetek v hodnotě - přes  </a:t>
            </a:r>
            <a:r>
              <a:rPr lang="cs-CZ" sz="1400" b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65 mil. Kč</a:t>
            </a:r>
            <a:endParaRPr lang="cs-CZ" sz="1400" b="1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Pravidelné zveřejňování hospodářských</a:t>
            </a:r>
            <a:r>
              <a:rPr kumimoji="0" lang="cs-CZ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výsledků v OR</a:t>
            </a: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14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Výsledek hospodaření minulých let -</a:t>
            </a:r>
            <a:r>
              <a:rPr lang="cs-CZ" sz="14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 </a:t>
            </a:r>
            <a:r>
              <a:rPr lang="cs-CZ" sz="14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přes</a:t>
            </a:r>
            <a:r>
              <a:rPr lang="cs-CZ" sz="1400" b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 110 mil. Kč</a:t>
            </a:r>
            <a:endParaRPr kumimoji="0" lang="cs-CZ" sz="1400" b="1" i="0" u="none" strike="noStrike" kern="120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>
              <a:defRPr/>
            </a:pPr>
            <a:r>
              <a:rPr lang="cs-CZ" sz="14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Pojištění společnosti ve výši </a:t>
            </a:r>
            <a:r>
              <a:rPr lang="cs-CZ" sz="1400" b="1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30 mil. Kč</a:t>
            </a: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1400" baseline="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Jasná struktura vlastnických vztahů</a:t>
            </a: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Nejvyšší dosažitelný rating </a:t>
            </a:r>
            <a:r>
              <a:rPr kumimoji="0" lang="cs-CZ" sz="14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CESR A+</a:t>
            </a:r>
          </a:p>
          <a:p>
            <a:pPr marL="0" marR="0" lvl="0" indent="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cs-CZ" sz="1300" i="1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237390" marR="0" lvl="1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7225322"/>
              </p:ext>
            </p:extLst>
          </p:nvPr>
        </p:nvGraphicFramePr>
        <p:xfrm>
          <a:off x="974807" y="1447504"/>
          <a:ext cx="4908386" cy="2080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af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2117815"/>
              </p:ext>
            </p:extLst>
          </p:nvPr>
        </p:nvGraphicFramePr>
        <p:xfrm>
          <a:off x="974807" y="3265208"/>
          <a:ext cx="4908386" cy="2080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" name="Přímá spojnice 4"/>
          <p:cNvCxnSpPr/>
          <p:nvPr/>
        </p:nvCxnSpPr>
        <p:spPr>
          <a:xfrm>
            <a:off x="476672" y="8193360"/>
            <a:ext cx="59046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ovéPole 5"/>
          <p:cNvSpPr txBox="1"/>
          <p:nvPr/>
        </p:nvSpPr>
        <p:spPr>
          <a:xfrm>
            <a:off x="476672" y="8229383"/>
            <a:ext cx="2226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*</a:t>
            </a:r>
            <a:r>
              <a:rPr lang="cs-CZ" dirty="0" smtClean="0"/>
              <a:t> </a:t>
            </a:r>
            <a:r>
              <a:rPr lang="cs-CZ" sz="1200" dirty="0" smtClean="0"/>
              <a:t>předběžná data k 01. 01. 2018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118793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kasten_A4_hl-papir_2016_01_bez log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8" y="104050"/>
            <a:ext cx="6855984" cy="969790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42900" y="396699"/>
            <a:ext cx="6172200" cy="1459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33039" rtl="0" eaLnBrk="1" latinLnBrk="0" hangingPunct="1">
              <a:spcBef>
                <a:spcPct val="0"/>
              </a:spcBef>
              <a:buNone/>
              <a:defRPr sz="304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33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Udělená ocenění</a:t>
            </a:r>
          </a:p>
          <a:p>
            <a:r>
              <a:rPr lang="cs-CZ" sz="28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z</a:t>
            </a:r>
            <a: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a </a:t>
            </a:r>
            <a:r>
              <a:rPr lang="cs-CZ" sz="2800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skvělé </a:t>
            </a:r>
            <a:r>
              <a:rPr lang="cs-CZ" sz="2800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stavby a profesní zdatnost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48680" y="1945689"/>
            <a:ext cx="3806180" cy="5820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FASÁDA ROKU 2014 –PANEL PLUS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1 MÍSTO – TOP PANEL 2014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ČEKIA STABILITY AWARD 2013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1. MÍSTO – BAREVNÝ DŮM 2012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MID TOP STAV 2011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3. MÍSTO - DŮM CEEERES 2011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3. MÍSTO - FASÁDA ROKU 2010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>
                <a:solidFill>
                  <a:schemeClr val="tx2"/>
                </a:solidFill>
                <a:latin typeface="Calibri" panose="020F0502020204030204" pitchFamily="34" charset="0"/>
              </a:rPr>
              <a:t>1. MÍSTO – </a:t>
            </a: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FIRMA ROKU 2010 HOSPODÁŘSKÉ NOVINY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1. MÍSTO - DŮM CEEERES 2009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2. MÍSTO - BAREVNÝ DŮM 2008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3. </a:t>
            </a:r>
            <a:r>
              <a:rPr lang="cs-CZ" sz="1400" b="1" dirty="0">
                <a:solidFill>
                  <a:schemeClr val="tx2"/>
                </a:solidFill>
                <a:latin typeface="Calibri" panose="020F0502020204030204" pitchFamily="34" charset="0"/>
              </a:rPr>
              <a:t>MÍSTO </a:t>
            </a: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– </a:t>
            </a:r>
            <a:r>
              <a:rPr lang="cs-CZ" sz="1400" b="1" dirty="0">
                <a:solidFill>
                  <a:schemeClr val="tx2"/>
                </a:solidFill>
                <a:latin typeface="Calibri" panose="020F0502020204030204" pitchFamily="34" charset="0"/>
              </a:rPr>
              <a:t>FIRMA ROKU </a:t>
            </a: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2008  HOSPODÁŘSKÉ NOVINY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400" b="1" dirty="0">
                <a:solidFill>
                  <a:schemeClr val="tx2"/>
                </a:solidFill>
                <a:latin typeface="Calibri" panose="020F0502020204030204" pitchFamily="34" charset="0"/>
              </a:rPr>
              <a:t>MID TOP STAV </a:t>
            </a:r>
            <a:r>
              <a:rPr lang="cs-CZ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2007</a:t>
            </a: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cs-CZ" sz="1400" b="1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endParaRPr lang="cs-CZ" sz="1400" b="1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endParaRPr lang="cs-CZ" sz="1400" b="1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cs-CZ" sz="1300" i="1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237390" marR="0" lvl="1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38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342900" y="7926058"/>
            <a:ext cx="61722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7390" indent="-23739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44" indent="-197825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1299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781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433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40858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7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3897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90416" indent="-158260" algn="l" defTabSz="6330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cs-CZ" sz="1300" b="1" i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… </a:t>
            </a:r>
            <a:r>
              <a:rPr lang="cs-CZ" sz="1300" b="1" i="1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a mnohé další ceny, které byly </a:t>
            </a:r>
            <a:r>
              <a:rPr lang="cs-CZ" sz="1300" b="1" i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společnosti v </a:t>
            </a:r>
            <a:r>
              <a:rPr lang="cs-CZ" sz="1300" b="1" i="1" dirty="0">
                <a:solidFill>
                  <a:sysClr val="windowText" lastClr="000000"/>
                </a:solidFill>
                <a:latin typeface="Calibri" panose="020F0502020204030204" pitchFamily="34" charset="0"/>
              </a:rPr>
              <a:t>uplynulých </a:t>
            </a:r>
            <a:r>
              <a:rPr lang="cs-CZ" sz="1300" b="1" i="1" dirty="0" smtClean="0">
                <a:solidFill>
                  <a:sysClr val="windowText" lastClr="000000"/>
                </a:solidFill>
                <a:latin typeface="Calibri" panose="020F0502020204030204" pitchFamily="34" charset="0"/>
              </a:rPr>
              <a:t>letech společnosti uděleny najdete na </a:t>
            </a:r>
            <a:r>
              <a:rPr lang="cs-CZ" sz="1300" b="1" i="1" dirty="0" smtClean="0">
                <a:solidFill>
                  <a:sysClr val="windowText" lastClr="000000"/>
                </a:solidFill>
                <a:latin typeface="Calibri" panose="020F0502020204030204" pitchFamily="34" charset="0"/>
                <a:hlinkClick r:id="rId4"/>
              </a:rPr>
              <a:t>www.kasten.cz</a:t>
            </a:r>
            <a:endParaRPr lang="cs-CZ" sz="1300" b="1" i="1" dirty="0" smtClean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0" lvl="0" indent="0">
              <a:buNone/>
              <a:defRPr/>
            </a:pPr>
            <a:endParaRPr lang="cs-CZ" sz="1300" i="1" dirty="0" smtClean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0" lvl="0" indent="0">
              <a:buNone/>
              <a:defRPr/>
            </a:pPr>
            <a:endParaRPr lang="cs-CZ" sz="1300" i="1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  <a:p>
            <a:pPr marL="237390" marR="0" lvl="1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246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37390" marR="0" lvl="0" indent="-237390" algn="l" defTabSz="63303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38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618253"/>
              </p:ext>
            </p:extLst>
          </p:nvPr>
        </p:nvGraphicFramePr>
        <p:xfrm>
          <a:off x="4368233" y="5110558"/>
          <a:ext cx="1968773" cy="1402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" name="Acrobat Document" r:id="rId5" imgW="6286318" imgH="4480488" progId="AcroExch.Document.DC">
                  <p:embed/>
                </p:oleObj>
              </mc:Choice>
              <mc:Fallback>
                <p:oleObj name="Acrobat Document" r:id="rId5" imgW="6286318" imgH="4480488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68233" y="5110558"/>
                        <a:ext cx="1968773" cy="1402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412701"/>
              </p:ext>
            </p:extLst>
          </p:nvPr>
        </p:nvGraphicFramePr>
        <p:xfrm>
          <a:off x="4354860" y="2504728"/>
          <a:ext cx="1982146" cy="1402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3" name="Acrobat Document" r:id="rId7" imgW="6415981" imgH="4541400" progId="AcroExch.Document.DC">
                  <p:embed/>
                </p:oleObj>
              </mc:Choice>
              <mc:Fallback>
                <p:oleObj name="Acrobat Document" r:id="rId7" imgW="6415981" imgH="45414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4860" y="2504728"/>
                        <a:ext cx="1982146" cy="1402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533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4053</TotalTime>
  <Words>2259</Words>
  <Application>Microsoft Office PowerPoint</Application>
  <PresentationFormat>A4 (210 x 297 mm)</PresentationFormat>
  <Paragraphs>454</Paragraphs>
  <Slides>33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9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47" baseType="lpstr">
      <vt:lpstr>Arial</vt:lpstr>
      <vt:lpstr>Calibri</vt:lpstr>
      <vt:lpstr>Times New Roman</vt:lpstr>
      <vt:lpstr>Wingdings</vt:lpstr>
      <vt:lpstr>Motiv systému Office</vt:lpstr>
      <vt:lpstr>Motiv sady Office</vt:lpstr>
      <vt:lpstr>1_Motiv sady Office</vt:lpstr>
      <vt:lpstr>2_Motiv sady Office</vt:lpstr>
      <vt:lpstr>3_Motiv sady Office</vt:lpstr>
      <vt:lpstr>4_Motiv sady Office</vt:lpstr>
      <vt:lpstr>5_Motiv sady Office</vt:lpstr>
      <vt:lpstr>6_Motiv sady Office</vt:lpstr>
      <vt:lpstr>7_Motiv sady Office</vt:lpstr>
      <vt:lpstr>Acrobat 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Kasten spol. s r.o.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KASTEN</dc:title>
  <dc:creator>Krohová Markéta</dc:creator>
  <cp:lastModifiedBy>Bergmann Marek</cp:lastModifiedBy>
  <cp:revision>381</cp:revision>
  <cp:lastPrinted>2016-04-20T13:53:44Z</cp:lastPrinted>
  <dcterms:created xsi:type="dcterms:W3CDTF">2013-08-27T08:47:03Z</dcterms:created>
  <dcterms:modified xsi:type="dcterms:W3CDTF">2018-04-26T08:12:15Z</dcterms:modified>
</cp:coreProperties>
</file>